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419" r:id="rId6"/>
    <p:sldId id="345" r:id="rId7"/>
    <p:sldId id="263" r:id="rId8"/>
    <p:sldId id="261" r:id="rId9"/>
    <p:sldId id="420" r:id="rId10"/>
    <p:sldId id="264" r:id="rId11"/>
    <p:sldId id="422" r:id="rId12"/>
    <p:sldId id="267" r:id="rId13"/>
    <p:sldId id="423" r:id="rId14"/>
    <p:sldId id="266" r:id="rId15"/>
    <p:sldId id="424" r:id="rId16"/>
    <p:sldId id="268" r:id="rId17"/>
  </p:sldIdLst>
  <p:sldSz cx="50800000" cy="25400000"/>
  <p:notesSz cx="25400000" cy="50800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18081-3D15-4BCE-854A-D46C7FBE04E1}" v="6" dt="2022-08-27T15:45:03.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2"/>
    <p:restoredTop sz="94760"/>
  </p:normalViewPr>
  <p:slideViewPr>
    <p:cSldViewPr snapToGrid="0">
      <p:cViewPr varScale="1">
        <p:scale>
          <a:sx n="15" d="100"/>
          <a:sy n="15" d="100"/>
        </p:scale>
        <p:origin x="7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hn, Gail (EOM)" userId="174302f8-07cb-4f7e-a554-f70ab0976a57" providerId="ADAL" clId="{A7518081-3D15-4BCE-854A-D46C7FBE04E1}"/>
    <pc:docChg chg="custSel addSld delSld modSld">
      <pc:chgData name="Kohn, Gail (EOM)" userId="174302f8-07cb-4f7e-a554-f70ab0976a57" providerId="ADAL" clId="{A7518081-3D15-4BCE-854A-D46C7FBE04E1}" dt="2022-08-27T15:45:20.863" v="176" actId="47"/>
      <pc:docMkLst>
        <pc:docMk/>
      </pc:docMkLst>
      <pc:sldChg chg="modNotesTx">
        <pc:chgData name="Kohn, Gail (EOM)" userId="174302f8-07cb-4f7e-a554-f70ab0976a57" providerId="ADAL" clId="{A7518081-3D15-4BCE-854A-D46C7FBE04E1}" dt="2022-08-27T15:39:39.458" v="164" actId="20577"/>
        <pc:sldMkLst>
          <pc:docMk/>
          <pc:sldMk cId="0" sldId="256"/>
        </pc:sldMkLst>
      </pc:sldChg>
      <pc:sldChg chg="add del">
        <pc:chgData name="Kohn, Gail (EOM)" userId="174302f8-07cb-4f7e-a554-f70ab0976a57" providerId="ADAL" clId="{A7518081-3D15-4BCE-854A-D46C7FBE04E1}" dt="2022-08-27T15:43:23.693" v="172" actId="47"/>
        <pc:sldMkLst>
          <pc:docMk/>
          <pc:sldMk cId="1861566708" sldId="421"/>
        </pc:sldMkLst>
      </pc:sldChg>
      <pc:sldChg chg="del">
        <pc:chgData name="Kohn, Gail (EOM)" userId="174302f8-07cb-4f7e-a554-f70ab0976a57" providerId="ADAL" clId="{A7518081-3D15-4BCE-854A-D46C7FBE04E1}" dt="2022-08-27T15:38:24.458" v="1" actId="2696"/>
        <pc:sldMkLst>
          <pc:docMk/>
          <pc:sldMk cId="3637915543" sldId="421"/>
        </pc:sldMkLst>
      </pc:sldChg>
      <pc:sldChg chg="modSp mod">
        <pc:chgData name="Kohn, Gail (EOM)" userId="174302f8-07cb-4f7e-a554-f70ab0976a57" providerId="ADAL" clId="{A7518081-3D15-4BCE-854A-D46C7FBE04E1}" dt="2022-08-27T15:37:35.249" v="0" actId="14100"/>
        <pc:sldMkLst>
          <pc:docMk/>
          <pc:sldMk cId="1762533186" sldId="424"/>
        </pc:sldMkLst>
        <pc:spChg chg="mod">
          <ac:chgData name="Kohn, Gail (EOM)" userId="174302f8-07cb-4f7e-a554-f70ab0976a57" providerId="ADAL" clId="{A7518081-3D15-4BCE-854A-D46C7FBE04E1}" dt="2022-08-27T15:37:35.249" v="0" actId="14100"/>
          <ac:spMkLst>
            <pc:docMk/>
            <pc:sldMk cId="1762533186" sldId="424"/>
            <ac:spMk id="3" creationId="{CE059A9C-2188-4361-B037-20E421660E65}"/>
          </ac:spMkLst>
        </pc:spChg>
      </pc:sldChg>
      <pc:sldChg chg="addSp add del">
        <pc:chgData name="Kohn, Gail (EOM)" userId="174302f8-07cb-4f7e-a554-f70ab0976a57" providerId="ADAL" clId="{A7518081-3D15-4BCE-854A-D46C7FBE04E1}" dt="2022-08-27T15:43:19.019" v="171" actId="47"/>
        <pc:sldMkLst>
          <pc:docMk/>
          <pc:sldMk cId="1291860276" sldId="425"/>
        </pc:sldMkLst>
        <pc:picChg chg="add">
          <ac:chgData name="Kohn, Gail (EOM)" userId="174302f8-07cb-4f7e-a554-f70ab0976a57" providerId="ADAL" clId="{A7518081-3D15-4BCE-854A-D46C7FBE04E1}" dt="2022-08-27T15:42:31.314" v="167"/>
          <ac:picMkLst>
            <pc:docMk/>
            <pc:sldMk cId="1291860276" sldId="425"/>
            <ac:picMk id="2" creationId="{90DAEE5D-17E0-2C6A-1276-056EA32A23C7}"/>
          </ac:picMkLst>
        </pc:picChg>
      </pc:sldChg>
      <pc:sldChg chg="delSp add del mod">
        <pc:chgData name="Kohn, Gail (EOM)" userId="174302f8-07cb-4f7e-a554-f70ab0976a57" providerId="ADAL" clId="{A7518081-3D15-4BCE-854A-D46C7FBE04E1}" dt="2022-08-27T15:45:20.863" v="176" actId="47"/>
        <pc:sldMkLst>
          <pc:docMk/>
          <pc:sldMk cId="3121332919" sldId="426"/>
        </pc:sldMkLst>
        <pc:picChg chg="del">
          <ac:chgData name="Kohn, Gail (EOM)" userId="174302f8-07cb-4f7e-a554-f70ab0976a57" providerId="ADAL" clId="{A7518081-3D15-4BCE-854A-D46C7FBE04E1}" dt="2022-08-27T15:44:15.764" v="173" actId="478"/>
          <ac:picMkLst>
            <pc:docMk/>
            <pc:sldMk cId="3121332919" sldId="426"/>
            <ac:picMk id="3" creationId="{FDA733B1-7CF7-44DA-A892-F5A5BA7059DD}"/>
          </ac:picMkLst>
        </pc:picChg>
      </pc:sldChg>
      <pc:sldChg chg="add del">
        <pc:chgData name="Kohn, Gail (EOM)" userId="174302f8-07cb-4f7e-a554-f70ab0976a57" providerId="ADAL" clId="{A7518081-3D15-4BCE-854A-D46C7FBE04E1}" dt="2022-08-27T15:45:14.575" v="175" actId="47"/>
        <pc:sldMkLst>
          <pc:docMk/>
          <pc:sldMk cId="0" sldId="427"/>
        </pc:sldMkLst>
      </pc:sldChg>
      <pc:sldChg chg="add del">
        <pc:chgData name="Kohn, Gail (EOM)" userId="174302f8-07cb-4f7e-a554-f70ab0976a57" providerId="ADAL" clId="{A7518081-3D15-4BCE-854A-D46C7FBE04E1}" dt="2022-08-27T15:43:17.637" v="170" actId="47"/>
        <pc:sldMkLst>
          <pc:docMk/>
          <pc:sldMk cId="2691701227" sldId="4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965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11113" y="692150"/>
            <a:ext cx="692785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lang="en-US" sz="2400" b="1" dirty="0"/>
          </a:p>
          <a:p>
            <a:pPr marL="0" marR="0" lvl="0" indent="0" algn="l" rtl="0">
              <a:lnSpc>
                <a:spcPct val="100000"/>
              </a:lnSpc>
              <a:spcBef>
                <a:spcPts val="0"/>
              </a:spcBef>
              <a:spcAft>
                <a:spcPts val="0"/>
              </a:spcAft>
              <a:buClr>
                <a:schemeClr val="dk1"/>
              </a:buClr>
              <a:buSzPts val="2400"/>
              <a:buFont typeface="Calibri"/>
              <a:buNone/>
            </a:pPr>
            <a:endParaRPr dirty="0"/>
          </a:p>
        </p:txBody>
      </p:sp>
      <p:sp>
        <p:nvSpPr>
          <p:cNvPr id="131" name="Google Shape;131;p1:notes"/>
          <p:cNvSpPr txBox="1">
            <a:spLocks noGrp="1"/>
          </p:cNvSpPr>
          <p:nvPr>
            <p:ph type="sldNum" idx="12"/>
          </p:nvPr>
        </p:nvSpPr>
        <p:spPr>
          <a:xfrm>
            <a:off x="3936768" y="8772669"/>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2783631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403415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685800"/>
            <a:ext cx="6858000" cy="3429000"/>
          </a:xfrm>
        </p:spPr>
      </p:sp>
      <p:sp>
        <p:nvSpPr>
          <p:cNvPr id="3" name="Notes Placeholder 2"/>
          <p:cNvSpPr>
            <a:spLocks noGrp="1"/>
          </p:cNvSpPr>
          <p:nvPr>
            <p:ph type="body" idx="1"/>
          </p:nvPr>
        </p:nvSpPr>
        <p:spPr/>
        <p:txBody>
          <a:bodyPr/>
          <a:lstStyle/>
          <a:p>
            <a:r>
              <a:rPr lang="en-US" dirty="0"/>
              <a:t>Here are highlights of initiatives Age-Friendly DC has promoted, supported and publicized.</a:t>
            </a:r>
          </a:p>
          <a:p>
            <a:endParaRPr lang="en-US" dirty="0"/>
          </a:p>
          <a:p>
            <a:r>
              <a:rPr lang="en-US" dirty="0"/>
              <a:t>Note the highlighted aim on which we will focus today.</a:t>
            </a:r>
          </a:p>
          <a:p>
            <a:endParaRPr lang="en-US" dirty="0"/>
          </a:p>
        </p:txBody>
      </p:sp>
    </p:spTree>
    <p:extLst>
      <p:ext uri="{BB962C8B-B14F-4D97-AF65-F5344CB8AC3E}">
        <p14:creationId xmlns:p14="http://schemas.microsoft.com/office/powerpoint/2010/main" val="158154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193991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354078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378887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306879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374906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347264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0" y="6350000"/>
            <a:ext cx="34290000" cy="17145000"/>
          </a:xfrm>
          <a:prstGeom prst="rect">
            <a:avLst/>
          </a:prstGeom>
          <a:noFill/>
          <a:ln w="12700">
            <a:solidFill>
              <a:prstClr val="black"/>
            </a:solidFill>
          </a:ln>
        </p:spPr>
      </p:sp>
      <p:sp>
        <p:nvSpPr>
          <p:cNvPr id="3" name="Notes Placeholder 2"/>
          <p:cNvSpPr>
            <a:spLocks noGrp="1"/>
          </p:cNvSpPr>
          <p:nvPr>
            <p:ph type="body" idx="1"/>
          </p:nvPr>
        </p:nvSpPr>
        <p:spPr>
          <a:xfrm>
            <a:off x="2540000" y="24447500"/>
            <a:ext cx="20320000" cy="20002500"/>
          </a:xfrm>
          <a:prstGeom prst="rect">
            <a:avLst/>
          </a:prstGeom>
        </p:spPr>
        <p:txBody>
          <a:bodyPr/>
          <a:lstStyle/>
          <a:p>
            <a:endParaRPr lang="en-US"/>
          </a:p>
        </p:txBody>
      </p:sp>
    </p:spTree>
    <p:extLst>
      <p:ext uri="{BB962C8B-B14F-4D97-AF65-F5344CB8AC3E}">
        <p14:creationId xmlns:p14="http://schemas.microsoft.com/office/powerpoint/2010/main" val="388254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3810000" y="12494141"/>
            <a:ext cx="43180000" cy="321745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3810000" y="15711595"/>
            <a:ext cx="43180000" cy="305981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2370"/>
              </a:spcBef>
              <a:spcAft>
                <a:spcPts val="0"/>
              </a:spcAft>
              <a:buClr>
                <a:srgbClr val="888888"/>
              </a:buClr>
              <a:buSzPts val="3200"/>
              <a:buNone/>
              <a:defRPr>
                <a:solidFill>
                  <a:srgbClr val="888888"/>
                </a:solidFill>
              </a:defRPr>
            </a:lvl1pPr>
            <a:lvl2pPr lvl="1" algn="ctr">
              <a:lnSpc>
                <a:spcPct val="100000"/>
              </a:lnSpc>
              <a:spcBef>
                <a:spcPts val="2074"/>
              </a:spcBef>
              <a:spcAft>
                <a:spcPts val="0"/>
              </a:spcAft>
              <a:buClr>
                <a:srgbClr val="888888"/>
              </a:buClr>
              <a:buSzPts val="2800"/>
              <a:buNone/>
              <a:defRPr>
                <a:solidFill>
                  <a:srgbClr val="888888"/>
                </a:solidFill>
              </a:defRPr>
            </a:lvl2pPr>
            <a:lvl3pPr lvl="2" algn="ctr">
              <a:lnSpc>
                <a:spcPct val="100000"/>
              </a:lnSpc>
              <a:spcBef>
                <a:spcPts val="1778"/>
              </a:spcBef>
              <a:spcAft>
                <a:spcPts val="0"/>
              </a:spcAft>
              <a:buClr>
                <a:srgbClr val="888888"/>
              </a:buClr>
              <a:buSzPts val="2400"/>
              <a:buNone/>
              <a:defRPr>
                <a:solidFill>
                  <a:srgbClr val="888888"/>
                </a:solidFill>
              </a:defRPr>
            </a:lvl3pPr>
            <a:lvl4pPr lvl="3" algn="ctr">
              <a:lnSpc>
                <a:spcPct val="100000"/>
              </a:lnSpc>
              <a:spcBef>
                <a:spcPts val="1481"/>
              </a:spcBef>
              <a:spcAft>
                <a:spcPts val="0"/>
              </a:spcAft>
              <a:buClr>
                <a:srgbClr val="888888"/>
              </a:buClr>
              <a:buSzPts val="2000"/>
              <a:buNone/>
              <a:defRPr>
                <a:solidFill>
                  <a:srgbClr val="888888"/>
                </a:solidFill>
              </a:defRPr>
            </a:lvl4pPr>
            <a:lvl5pPr lvl="4" algn="ctr">
              <a:lnSpc>
                <a:spcPct val="100000"/>
              </a:lnSpc>
              <a:spcBef>
                <a:spcPts val="1481"/>
              </a:spcBef>
              <a:spcAft>
                <a:spcPts val="0"/>
              </a:spcAft>
              <a:buClr>
                <a:srgbClr val="888888"/>
              </a:buClr>
              <a:buSzPts val="2000"/>
              <a:buNone/>
              <a:defRPr>
                <a:solidFill>
                  <a:srgbClr val="888888"/>
                </a:solidFill>
              </a:defRPr>
            </a:lvl5pPr>
            <a:lvl6pPr lvl="5" algn="ctr">
              <a:lnSpc>
                <a:spcPct val="100000"/>
              </a:lnSpc>
              <a:spcBef>
                <a:spcPts val="1481"/>
              </a:spcBef>
              <a:spcAft>
                <a:spcPts val="0"/>
              </a:spcAft>
              <a:buClr>
                <a:srgbClr val="888888"/>
              </a:buClr>
              <a:buSzPts val="2000"/>
              <a:buNone/>
              <a:defRPr>
                <a:solidFill>
                  <a:srgbClr val="888888"/>
                </a:solidFill>
              </a:defRPr>
            </a:lvl6pPr>
            <a:lvl7pPr lvl="6" algn="ctr">
              <a:lnSpc>
                <a:spcPct val="100000"/>
              </a:lnSpc>
              <a:spcBef>
                <a:spcPts val="1481"/>
              </a:spcBef>
              <a:spcAft>
                <a:spcPts val="0"/>
              </a:spcAft>
              <a:buClr>
                <a:srgbClr val="888888"/>
              </a:buClr>
              <a:buSzPts val="2000"/>
              <a:buNone/>
              <a:defRPr>
                <a:solidFill>
                  <a:srgbClr val="888888"/>
                </a:solidFill>
              </a:defRPr>
            </a:lvl7pPr>
            <a:lvl8pPr lvl="7" algn="ctr">
              <a:lnSpc>
                <a:spcPct val="100000"/>
              </a:lnSpc>
              <a:spcBef>
                <a:spcPts val="1481"/>
              </a:spcBef>
              <a:spcAft>
                <a:spcPts val="0"/>
              </a:spcAft>
              <a:buClr>
                <a:srgbClr val="888888"/>
              </a:buClr>
              <a:buSzPts val="2000"/>
              <a:buNone/>
              <a:defRPr>
                <a:solidFill>
                  <a:srgbClr val="888888"/>
                </a:solidFill>
              </a:defRPr>
            </a:lvl8pPr>
            <a:lvl9pPr lvl="8" algn="ctr">
              <a:lnSpc>
                <a:spcPct val="100000"/>
              </a:lnSpc>
              <a:spcBef>
                <a:spcPts val="1481"/>
              </a:spcBef>
              <a:spcAft>
                <a:spcPts val="0"/>
              </a:spcAft>
              <a:buClr>
                <a:srgbClr val="888888"/>
              </a:buClr>
              <a:buSzPts val="2000"/>
              <a:buNone/>
              <a:defRPr>
                <a:solidFill>
                  <a:srgbClr val="888888"/>
                </a:solidFill>
              </a:defRPr>
            </a:lvl9pPr>
          </a:lstStyle>
          <a:p>
            <a:endParaRPr/>
          </a:p>
        </p:txBody>
      </p:sp>
      <p:pic>
        <p:nvPicPr>
          <p:cNvPr id="18" name="Google Shape;18;p29" descr="afdc logo.jpg"/>
          <p:cNvPicPr preferRelativeResize="0"/>
          <p:nvPr/>
        </p:nvPicPr>
        <p:blipFill rotWithShape="1">
          <a:blip r:embed="rId3">
            <a:alphaModFix/>
          </a:blip>
          <a:srcRect/>
          <a:stretch/>
        </p:blipFill>
        <p:spPr>
          <a:xfrm>
            <a:off x="13214703" y="7103593"/>
            <a:ext cx="24370606" cy="5290474"/>
          </a:xfrm>
          <a:prstGeom prst="rect">
            <a:avLst/>
          </a:prstGeom>
          <a:noFill/>
          <a:ln>
            <a:noFill/>
          </a:ln>
        </p:spPr>
      </p:pic>
      <p:pic>
        <p:nvPicPr>
          <p:cNvPr id="19" name="Google Shape;19;p29" descr="Age-Friendly DC PPT sample images.png"/>
          <p:cNvPicPr preferRelativeResize="0"/>
          <p:nvPr/>
        </p:nvPicPr>
        <p:blipFill rotWithShape="1">
          <a:blip r:embed="rId4">
            <a:alphaModFix/>
          </a:blip>
          <a:srcRect/>
          <a:stretch/>
        </p:blipFill>
        <p:spPr>
          <a:xfrm>
            <a:off x="0" y="169200"/>
            <a:ext cx="50800000" cy="7767585"/>
          </a:xfrm>
          <a:prstGeom prst="rect">
            <a:avLst/>
          </a:prstGeom>
          <a:noFill/>
          <a:ln>
            <a:noFill/>
          </a:ln>
        </p:spPr>
      </p:pic>
    </p:spTree>
    <p:extLst>
      <p:ext uri="{BB962C8B-B14F-4D97-AF65-F5344CB8AC3E}">
        <p14:creationId xmlns:p14="http://schemas.microsoft.com/office/powerpoint/2010/main" val="32914352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2540000" y="1017178"/>
            <a:ext cx="43624756" cy="423333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2540000" y="5926668"/>
            <a:ext cx="43624756" cy="16762826"/>
          </a:xfrm>
          <a:prstGeom prst="rect">
            <a:avLst/>
          </a:prstGeom>
          <a:noFill/>
          <a:ln>
            <a:noFill/>
          </a:ln>
        </p:spPr>
        <p:txBody>
          <a:bodyPr spcFirstLastPara="1" wrap="square" lIns="91425" tIns="45700" rIns="91425" bIns="45700" anchor="t" anchorCtr="0">
            <a:normAutofit/>
          </a:bodyPr>
          <a:lstStyle>
            <a:lvl1pPr marL="1693332" lvl="0" indent="-1269999" algn="l">
              <a:lnSpc>
                <a:spcPct val="100000"/>
              </a:lnSpc>
              <a:spcBef>
                <a:spcPts val="1333"/>
              </a:spcBef>
              <a:spcAft>
                <a:spcPts val="0"/>
              </a:spcAft>
              <a:buClr>
                <a:schemeClr val="dk1"/>
              </a:buClr>
              <a:buSzPts val="1800"/>
              <a:buChar char="•"/>
              <a:defRPr/>
            </a:lvl1pPr>
            <a:lvl2pPr marL="3386663" lvl="1" indent="-1269999" algn="l">
              <a:lnSpc>
                <a:spcPct val="100000"/>
              </a:lnSpc>
              <a:spcBef>
                <a:spcPts val="1333"/>
              </a:spcBef>
              <a:spcAft>
                <a:spcPts val="0"/>
              </a:spcAft>
              <a:buClr>
                <a:schemeClr val="dk1"/>
              </a:buClr>
              <a:buSzPts val="1800"/>
              <a:buChar char="–"/>
              <a:defRPr/>
            </a:lvl2pPr>
            <a:lvl3pPr marL="5079995" lvl="2" indent="-1269999" algn="l">
              <a:lnSpc>
                <a:spcPct val="100000"/>
              </a:lnSpc>
              <a:spcBef>
                <a:spcPts val="1333"/>
              </a:spcBef>
              <a:spcAft>
                <a:spcPts val="0"/>
              </a:spcAft>
              <a:buClr>
                <a:schemeClr val="dk1"/>
              </a:buClr>
              <a:buSzPts val="1800"/>
              <a:buChar char="•"/>
              <a:defRPr/>
            </a:lvl3pPr>
            <a:lvl4pPr marL="6773327" lvl="3" indent="-1269999" algn="l">
              <a:lnSpc>
                <a:spcPct val="100000"/>
              </a:lnSpc>
              <a:spcBef>
                <a:spcPts val="1333"/>
              </a:spcBef>
              <a:spcAft>
                <a:spcPts val="0"/>
              </a:spcAft>
              <a:buClr>
                <a:schemeClr val="dk1"/>
              </a:buClr>
              <a:buSzPts val="1800"/>
              <a:buChar char="–"/>
              <a:defRPr/>
            </a:lvl4pPr>
            <a:lvl5pPr marL="8466658" lvl="4" indent="-1269999" algn="l">
              <a:lnSpc>
                <a:spcPct val="100000"/>
              </a:lnSpc>
              <a:spcBef>
                <a:spcPts val="1333"/>
              </a:spcBef>
              <a:spcAft>
                <a:spcPts val="0"/>
              </a:spcAft>
              <a:buClr>
                <a:schemeClr val="dk1"/>
              </a:buClr>
              <a:buSzPts val="1800"/>
              <a:buChar char="»"/>
              <a:defRPr/>
            </a:lvl5pPr>
            <a:lvl6pPr marL="10159990" lvl="5" indent="-1269999" algn="l">
              <a:lnSpc>
                <a:spcPct val="100000"/>
              </a:lnSpc>
              <a:spcBef>
                <a:spcPts val="1333"/>
              </a:spcBef>
              <a:spcAft>
                <a:spcPts val="0"/>
              </a:spcAft>
              <a:buClr>
                <a:schemeClr val="dk1"/>
              </a:buClr>
              <a:buSzPts val="1800"/>
              <a:buChar char="•"/>
              <a:defRPr/>
            </a:lvl6pPr>
            <a:lvl7pPr marL="11853321" lvl="6" indent="-1269999" algn="l">
              <a:lnSpc>
                <a:spcPct val="100000"/>
              </a:lnSpc>
              <a:spcBef>
                <a:spcPts val="1333"/>
              </a:spcBef>
              <a:spcAft>
                <a:spcPts val="0"/>
              </a:spcAft>
              <a:buClr>
                <a:schemeClr val="dk1"/>
              </a:buClr>
              <a:buSzPts val="1800"/>
              <a:buChar char="•"/>
              <a:defRPr/>
            </a:lvl7pPr>
            <a:lvl8pPr marL="13546653" lvl="7" indent="-1269999" algn="l">
              <a:lnSpc>
                <a:spcPct val="100000"/>
              </a:lnSpc>
              <a:spcBef>
                <a:spcPts val="1333"/>
              </a:spcBef>
              <a:spcAft>
                <a:spcPts val="0"/>
              </a:spcAft>
              <a:buClr>
                <a:schemeClr val="dk1"/>
              </a:buClr>
              <a:buSzPts val="1800"/>
              <a:buChar char="•"/>
              <a:defRPr/>
            </a:lvl8pPr>
            <a:lvl9pPr marL="15239985" lvl="8" indent="-1269999" algn="l">
              <a:lnSpc>
                <a:spcPct val="100000"/>
              </a:lnSpc>
              <a:spcBef>
                <a:spcPts val="1333"/>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2540000" y="23542039"/>
            <a:ext cx="11853333" cy="135231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17356667" y="23542039"/>
            <a:ext cx="16086667" cy="135231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36406667" y="23542039"/>
            <a:ext cx="9758089" cy="135231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4444"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3" name="Google Shape;33;p30" descr="Age-Friendly DC Posters 1.0.jpg"/>
          <p:cNvPicPr preferRelativeResize="0"/>
          <p:nvPr/>
        </p:nvPicPr>
        <p:blipFill rotWithShape="1">
          <a:blip r:embed="rId2">
            <a:alphaModFix/>
          </a:blip>
          <a:srcRect/>
          <a:stretch/>
        </p:blipFill>
        <p:spPr>
          <a:xfrm>
            <a:off x="47121378" y="0"/>
            <a:ext cx="3678622" cy="25400000"/>
          </a:xfrm>
          <a:prstGeom prst="rect">
            <a:avLst/>
          </a:prstGeom>
          <a:noFill/>
          <a:ln>
            <a:noFill/>
          </a:ln>
        </p:spPr>
      </p:pic>
    </p:spTree>
    <p:extLst>
      <p:ext uri="{BB962C8B-B14F-4D97-AF65-F5344CB8AC3E}">
        <p14:creationId xmlns:p14="http://schemas.microsoft.com/office/powerpoint/2010/main" val="609569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rive.google.com/file/d/1qH7jpN3GN7JcSHodyYzmrmBS-7yxciDY/view?usp=sharin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Sybongile%20Cook%20Entrenpreneurship%20Age%20Friendly.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presentation/d/1aVVywXCcU6ITjRCcYzCq9jFIEQF1xSTY/edit?usp=sharing&amp;ouid=111543841775369086942&amp;rtpof=true&amp;sd=tru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agefriendly.dc.gov/sites/default/files/dc/sites/agefriendly/page_content/attachments/Age-Friendly-DC%20Two-Year-Progress-Report.pdf" TargetMode="Externa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drive.google.com/file/d/1OP6XJojoxQ7Yp9yhW8wCQB2iXrMcehkM/view?usp=sharin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
          <p:cNvSpPr txBox="1"/>
          <p:nvPr/>
        </p:nvSpPr>
        <p:spPr>
          <a:xfrm>
            <a:off x="11690000" y="12005835"/>
            <a:ext cx="26987778" cy="5699509"/>
          </a:xfrm>
          <a:prstGeom prst="rect">
            <a:avLst/>
          </a:prstGeom>
          <a:noFill/>
          <a:ln>
            <a:noFill/>
          </a:ln>
        </p:spPr>
        <p:txBody>
          <a:bodyPr spcFirstLastPara="1" wrap="square" lIns="338611" tIns="169259" rIns="338611" bIns="169259" anchor="t" anchorCtr="0">
            <a:spAutoFit/>
          </a:bodyPr>
          <a:lstStyle/>
          <a:p>
            <a:pPr algn="ctr">
              <a:buClr>
                <a:srgbClr val="000000"/>
              </a:buClr>
              <a:buSzPts val="2800"/>
            </a:pPr>
            <a:r>
              <a:rPr lang="en-US" sz="10370">
                <a:solidFill>
                  <a:schemeClr val="dk1"/>
                </a:solidFill>
                <a:latin typeface="Calibri"/>
                <a:ea typeface="Calibri"/>
                <a:cs typeface="Calibri"/>
                <a:sym typeface="Calibri"/>
              </a:rPr>
              <a:t>  </a:t>
            </a:r>
            <a:r>
              <a:rPr lang="en-US" sz="8889">
                <a:solidFill>
                  <a:schemeClr val="dk1"/>
                </a:solidFill>
                <a:latin typeface="Calibri"/>
                <a:ea typeface="Calibri"/>
                <a:cs typeface="Calibri"/>
                <a:sym typeface="Calibri"/>
              </a:rPr>
              <a:t>Using World Health Organization &amp; AARP Guidance to Transform DC into an Easier City </a:t>
            </a:r>
            <a:endParaRPr sz="5185">
              <a:solidFill>
                <a:srgbClr val="000000"/>
              </a:solidFill>
              <a:latin typeface="Arial"/>
              <a:ea typeface="Arial"/>
              <a:cs typeface="Arial"/>
              <a:sym typeface="Arial"/>
            </a:endParaRPr>
          </a:p>
          <a:p>
            <a:pPr algn="ctr">
              <a:buClr>
                <a:srgbClr val="000000"/>
              </a:buClr>
              <a:buSzPts val="2400"/>
            </a:pPr>
            <a:r>
              <a:rPr lang="en-US" sz="8889">
                <a:solidFill>
                  <a:schemeClr val="dk1"/>
                </a:solidFill>
                <a:latin typeface="Calibri"/>
                <a:ea typeface="Calibri"/>
                <a:cs typeface="Calibri"/>
                <a:sym typeface="Calibri"/>
              </a:rPr>
              <a:t>in which to Grow Older</a:t>
            </a:r>
            <a:endParaRPr sz="5185">
              <a:solidFill>
                <a:srgbClr val="000000"/>
              </a:solidFill>
              <a:latin typeface="Arial"/>
              <a:ea typeface="Arial"/>
              <a:cs typeface="Arial"/>
              <a:sym typeface="Arial"/>
            </a:endParaRPr>
          </a:p>
          <a:p>
            <a:pPr>
              <a:buClr>
                <a:srgbClr val="000000"/>
              </a:buClr>
              <a:buSzPts val="1800"/>
            </a:pPr>
            <a:r>
              <a:rPr lang="en-US" sz="6667">
                <a:solidFill>
                  <a:schemeClr val="dk1"/>
                </a:solidFill>
                <a:latin typeface="Calibri"/>
                <a:ea typeface="Calibri"/>
                <a:cs typeface="Calibri"/>
                <a:sym typeface="Calibri"/>
              </a:rPr>
              <a:t> </a:t>
            </a:r>
            <a:endParaRPr sz="5185">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5036799" y="7191556"/>
            <a:ext cx="28502872" cy="13937149"/>
          </a:xfrm>
          <a:prstGeom prst="rect">
            <a:avLst/>
          </a:prstGeom>
          <a:noFill/>
        </p:spPr>
        <p:txBody>
          <a:bodyPr wrap="square" rtlCol="0">
            <a:spAutoFit/>
          </a:bodyPr>
          <a:lstStyle/>
          <a:p>
            <a:pPr marL="0" marR="0">
              <a:spcBef>
                <a:spcPts val="0"/>
              </a:spcBef>
              <a:spcAft>
                <a:spcPts val="1000"/>
              </a:spcAft>
            </a:pPr>
            <a:r>
              <a:rPr lang="en-US" sz="5400" dirty="0">
                <a:effectLst/>
                <a:ea typeface="Times New Roman" panose="02020603050405020304" pitchFamily="18" charset="0"/>
                <a:cs typeface="Times New Roman" panose="02020603050405020304" pitchFamily="18" charset="0"/>
              </a:rPr>
              <a:t>Jacqueline Noisette told us, “Come to us early, when you have your business vision.”</a:t>
            </a:r>
          </a:p>
          <a:p>
            <a:pPr marL="0" marR="0">
              <a:spcBef>
                <a:spcPts val="0"/>
              </a:spcBef>
              <a:spcAft>
                <a:spcPts val="1000"/>
              </a:spcAft>
            </a:pPr>
            <a:endParaRPr lang="en-US" sz="5400" dirty="0">
              <a:ea typeface="Times New Roman" panose="02020603050405020304" pitchFamily="18" charset="0"/>
              <a:cs typeface="Times New Roman" panose="02020603050405020304" pitchFamily="18" charset="0"/>
            </a:endParaRPr>
          </a:p>
          <a:p>
            <a:pPr marL="0" marR="0">
              <a:spcBef>
                <a:spcPts val="0"/>
              </a:spcBef>
              <a:spcAft>
                <a:spcPts val="1000"/>
              </a:spcAft>
            </a:pPr>
            <a:r>
              <a:rPr lang="en-US" sz="5400" dirty="0">
                <a:ea typeface="Times New Roman" panose="02020603050405020304" pitchFamily="18" charset="0"/>
                <a:cs typeface="Times New Roman" panose="02020603050405020304" pitchFamily="18" charset="0"/>
              </a:rPr>
              <a:t>“You need to get the RIGHT license before you get started.”</a:t>
            </a:r>
          </a:p>
          <a:p>
            <a:pPr marL="0" marR="0">
              <a:spcBef>
                <a:spcPts val="0"/>
              </a:spcBef>
              <a:spcAft>
                <a:spcPts val="1000"/>
              </a:spcAft>
            </a:pPr>
            <a:endParaRPr lang="en-US" sz="5400" dirty="0">
              <a:ea typeface="Times New Roman" panose="02020603050405020304" pitchFamily="18" charset="0"/>
              <a:cs typeface="Times New Roman" panose="02020603050405020304" pitchFamily="18" charset="0"/>
            </a:endParaRPr>
          </a:p>
          <a:p>
            <a:pPr marL="0" marR="0">
              <a:spcBef>
                <a:spcPts val="0"/>
              </a:spcBef>
              <a:spcAft>
                <a:spcPts val="1000"/>
              </a:spcAft>
            </a:pPr>
            <a:r>
              <a:rPr lang="en-US" sz="5400" dirty="0">
                <a:ea typeface="Times New Roman" panose="02020603050405020304" pitchFamily="18" charset="0"/>
                <a:cs typeface="Times New Roman" panose="02020603050405020304" pitchFamily="18" charset="0"/>
              </a:rPr>
              <a:t>”You will get to know us by name.”  </a:t>
            </a:r>
          </a:p>
          <a:p>
            <a:pPr marL="0" marR="0">
              <a:spcBef>
                <a:spcPts val="0"/>
              </a:spcBef>
              <a:spcAft>
                <a:spcPts val="1000"/>
              </a:spcAft>
            </a:pPr>
            <a:endParaRPr lang="en-US" sz="5400" dirty="0">
              <a:ea typeface="Times New Roman" panose="02020603050405020304" pitchFamily="18" charset="0"/>
              <a:cs typeface="Times New Roman" panose="02020603050405020304" pitchFamily="18" charset="0"/>
            </a:endParaRPr>
          </a:p>
          <a:p>
            <a:pPr marL="0" marR="0">
              <a:spcBef>
                <a:spcPts val="0"/>
              </a:spcBef>
              <a:spcAft>
                <a:spcPts val="1000"/>
              </a:spcAft>
            </a:pPr>
            <a:r>
              <a:rPr lang="en-US" sz="5400" dirty="0">
                <a:ea typeface="Times New Roman" panose="02020603050405020304" pitchFamily="18" charset="0"/>
                <a:cs typeface="Times New Roman" panose="02020603050405020304" pitchFamily="18" charset="0"/>
              </a:rPr>
              <a:t>My colleagues and I will also lead you through registering with the Office of Tax and Revenue…keep you out of trouble later.”</a:t>
            </a:r>
          </a:p>
          <a:p>
            <a:pPr marL="0" marR="0">
              <a:spcBef>
                <a:spcPts val="0"/>
              </a:spcBef>
              <a:spcAft>
                <a:spcPts val="1000"/>
              </a:spcAft>
            </a:pPr>
            <a:endParaRPr lang="en-US" sz="5400" dirty="0">
              <a:ea typeface="Times New Roman" panose="02020603050405020304" pitchFamily="18" charset="0"/>
              <a:cs typeface="Times New Roman" panose="02020603050405020304" pitchFamily="18" charset="0"/>
            </a:endParaRPr>
          </a:p>
          <a:p>
            <a:pPr marL="0" marR="0">
              <a:spcBef>
                <a:spcPts val="0"/>
              </a:spcBef>
              <a:spcAft>
                <a:spcPts val="1000"/>
              </a:spcAft>
            </a:pPr>
            <a:r>
              <a:rPr lang="en-US" sz="5400" dirty="0">
                <a:ea typeface="Times New Roman" panose="02020603050405020304" pitchFamily="18" charset="0"/>
                <a:cs typeface="Times New Roman" panose="02020603050405020304" pitchFamily="18" charset="0"/>
              </a:rPr>
              <a:t>”And we can lead you to funding opportunities.”</a:t>
            </a:r>
          </a:p>
          <a:p>
            <a:pPr marL="0" marR="0">
              <a:spcBef>
                <a:spcPts val="0"/>
              </a:spcBef>
              <a:spcAft>
                <a:spcPts val="1000"/>
              </a:spcAft>
            </a:pPr>
            <a:endParaRPr lang="en-US" sz="5400" dirty="0">
              <a:ea typeface="Times New Roman" panose="02020603050405020304" pitchFamily="18" charset="0"/>
              <a:cs typeface="Times New Roman" panose="02020603050405020304" pitchFamily="18" charset="0"/>
            </a:endParaRPr>
          </a:p>
          <a:p>
            <a:pPr marL="0" marR="0">
              <a:spcBef>
                <a:spcPts val="0"/>
              </a:spcBef>
              <a:spcAft>
                <a:spcPts val="1000"/>
              </a:spcAft>
            </a:pPr>
            <a:r>
              <a:rPr lang="en-US" sz="8000" dirty="0">
                <a:ea typeface="Times New Roman" panose="02020603050405020304" pitchFamily="18" charset="0"/>
                <a:cs typeface="Times New Roman" panose="02020603050405020304" pitchFamily="18" charset="0"/>
              </a:rPr>
              <a:t>Click </a:t>
            </a:r>
            <a:r>
              <a:rPr lang="en-US" sz="8000" dirty="0">
                <a:ea typeface="Times New Roman" panose="02020603050405020304" pitchFamily="18" charset="0"/>
                <a:cs typeface="Times New Roman" panose="02020603050405020304" pitchFamily="18" charset="0"/>
                <a:hlinkClick r:id="rId3"/>
              </a:rPr>
              <a:t>here</a:t>
            </a:r>
            <a:r>
              <a:rPr lang="en-US" sz="8000" dirty="0">
                <a:ea typeface="Times New Roman" panose="02020603050405020304" pitchFamily="18" charset="0"/>
                <a:cs typeface="Times New Roman" panose="02020603050405020304" pitchFamily="18" charset="0"/>
              </a:rPr>
              <a:t> to watch the recording of our session with Jacqueline Noisette.</a:t>
            </a:r>
          </a:p>
          <a:p>
            <a:pPr marL="0" marR="0">
              <a:spcBef>
                <a:spcPts val="0"/>
              </a:spcBef>
              <a:spcAft>
                <a:spcPts val="1000"/>
              </a:spcAft>
            </a:pPr>
            <a:endParaRPr lang="en-US" sz="5400" dirty="0">
              <a:effectLst/>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4377554-8C30-4D52-A336-FB950BCFB908}"/>
              </a:ext>
            </a:extLst>
          </p:cNvPr>
          <p:cNvSpPr txBox="1"/>
          <p:nvPr/>
        </p:nvSpPr>
        <p:spPr>
          <a:xfrm>
            <a:off x="1080655" y="4271295"/>
            <a:ext cx="48961963" cy="1569660"/>
          </a:xfrm>
          <a:prstGeom prst="rect">
            <a:avLst/>
          </a:prstGeom>
          <a:noFill/>
        </p:spPr>
        <p:txBody>
          <a:bodyPr wrap="square" rtlCol="0">
            <a:spAutoFit/>
          </a:bodyPr>
          <a:lstStyle/>
          <a:p>
            <a:r>
              <a:rPr lang="en-US" sz="9600" b="1"/>
              <a:t>Licensing Made Easy by the Department of Community and Regulatory Affairs</a:t>
            </a:r>
          </a:p>
        </p:txBody>
      </p:sp>
      <p:sp>
        <p:nvSpPr>
          <p:cNvPr id="14" name="TextBox 13">
            <a:extLst>
              <a:ext uri="{FF2B5EF4-FFF2-40B4-BE49-F238E27FC236}">
                <a16:creationId xmlns:a16="http://schemas.microsoft.com/office/drawing/2014/main" id="{0A119482-2498-4ACA-801F-776AA65733F3}"/>
              </a:ext>
            </a:extLst>
          </p:cNvPr>
          <p:cNvSpPr txBox="1"/>
          <p:nvPr/>
        </p:nvSpPr>
        <p:spPr>
          <a:xfrm>
            <a:off x="2572866" y="16483796"/>
            <a:ext cx="11637758" cy="1200329"/>
          </a:xfrm>
          <a:prstGeom prst="rect">
            <a:avLst/>
          </a:prstGeom>
          <a:noFill/>
        </p:spPr>
        <p:txBody>
          <a:bodyPr wrap="square" rtlCol="0">
            <a:spAutoFit/>
          </a:bodyPr>
          <a:lstStyle/>
          <a:p>
            <a:pPr algn="ctr"/>
            <a:r>
              <a:rPr lang="en-US" sz="7200"/>
              <a:t>Jacqueline Noisette</a:t>
            </a:r>
          </a:p>
        </p:txBody>
      </p:sp>
      <p:pic>
        <p:nvPicPr>
          <p:cNvPr id="8" name="Picture 7" descr="Jacqueline Noisette.jpeg">
            <a:extLst>
              <a:ext uri="{FF2B5EF4-FFF2-40B4-BE49-F238E27FC236}">
                <a16:creationId xmlns:a16="http://schemas.microsoft.com/office/drawing/2014/main" id="{577F8F7A-E199-4EB2-9B85-AA49FA8B425A}"/>
              </a:ext>
            </a:extLst>
          </p:cNvPr>
          <p:cNvPicPr>
            <a:picLocks noChangeAspect="1"/>
          </p:cNvPicPr>
          <p:nvPr/>
        </p:nvPicPr>
        <p:blipFill rotWithShape="1">
          <a:blip r:embed="rId4"/>
          <a:srcRect t="10860" r="368" b="30762"/>
          <a:stretch/>
        </p:blipFill>
        <p:spPr>
          <a:xfrm>
            <a:off x="3926767" y="7209532"/>
            <a:ext cx="8968151" cy="8544904"/>
          </a:xfrm>
          <a:prstGeom prst="rect">
            <a:avLst/>
          </a:prstGeom>
        </p:spPr>
      </p:pic>
      <p:pic>
        <p:nvPicPr>
          <p:cNvPr id="11" name="Picture 10">
            <a:extLst>
              <a:ext uri="{FF2B5EF4-FFF2-40B4-BE49-F238E27FC236}">
                <a16:creationId xmlns:a16="http://schemas.microsoft.com/office/drawing/2014/main" id="{F4FE8101-74B9-4633-A42D-3ABCD87BD6C5}"/>
              </a:ext>
            </a:extLst>
          </p:cNvPr>
          <p:cNvPicPr>
            <a:picLocks noChangeAspect="1"/>
          </p:cNvPicPr>
          <p:nvPr/>
        </p:nvPicPr>
        <p:blipFill>
          <a:blip r:embed="rId5"/>
          <a:stretch>
            <a:fillRect/>
          </a:stretch>
        </p:blipFill>
        <p:spPr>
          <a:xfrm>
            <a:off x="41671598" y="21203834"/>
            <a:ext cx="7524276" cy="2584516"/>
          </a:xfrm>
          <a:prstGeom prst="rect">
            <a:avLst/>
          </a:prstGeom>
        </p:spPr>
      </p:pic>
    </p:spTree>
    <p:extLst>
      <p:ext uri="{BB962C8B-B14F-4D97-AF65-F5344CB8AC3E}">
        <p14:creationId xmlns:p14="http://schemas.microsoft.com/office/powerpoint/2010/main" val="157307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4564654" y="6694698"/>
            <a:ext cx="28476255" cy="14345787"/>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5400" b="0" i="0" u="none" strike="noStrike" kern="1200" cap="none" spc="0" normalizeH="0" baseline="0" noProof="0">
                <a:ln>
                  <a:noFill/>
                </a:ln>
                <a:solidFill>
                  <a:srgbClr val="222222"/>
                </a:solidFill>
                <a:effectLst/>
                <a:uLnTx/>
                <a:uFillTx/>
                <a:latin typeface="Arial"/>
                <a:ea typeface="Calibri" panose="020F0502020204030204" pitchFamily="34" charset="0"/>
                <a:cs typeface="Times New Roman" panose="02020603050405020304" pitchFamily="18" charset="0"/>
              </a:rPr>
              <a:t>Sybongile Cook is the Director of Business Development and Strategy in the Office of the Deputy Mayor for Planning &amp; Economic Development (DMPED). Since 2009, Sybongile had held multiple roles within the Executive Office of the Mayor of the District of Columbia. Her leadership as a Program Director with the DC Department of Insurance, Banking, and Securities (DISB) expanded the District’s Bank on DC Program. Through her service as a member of the Mayor’s Financial Literacy Council, Sybongile continues to support financial inclusion efforts through creative, innovative, and sustainable programs that promotes the financial health and well-being of District residents.  </a:t>
            </a:r>
            <a:endParaRPr kumimoji="0" lang="en-US" sz="5400" b="0" i="0"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5400" b="0" i="0" u="none" strike="noStrike" kern="1200" cap="none" spc="0" normalizeH="0" baseline="0" noProof="0">
                <a:ln>
                  <a:noFill/>
                </a:ln>
                <a:solidFill>
                  <a:srgbClr val="222222"/>
                </a:solidFill>
                <a:effectLst/>
                <a:uLnTx/>
                <a:uFillTx/>
                <a:latin typeface="Arial"/>
                <a:ea typeface="Calibri" panose="020F0502020204030204" pitchFamily="34" charset="0"/>
                <a:cs typeface="Times New Roman" panose="02020603050405020304" pitchFamily="18" charset="0"/>
              </a:rPr>
              <a:t> </a:t>
            </a:r>
            <a:endParaRPr kumimoji="0" lang="en-US" sz="5400" b="0" i="0"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5400" b="0" i="0" u="none" strike="noStrike" kern="1200" cap="none" spc="0" normalizeH="0" baseline="0" noProof="0">
                <a:ln>
                  <a:noFill/>
                </a:ln>
                <a:solidFill>
                  <a:srgbClr val="222222"/>
                </a:solidFill>
                <a:effectLst/>
                <a:uLnTx/>
                <a:uFillTx/>
                <a:latin typeface="Arial"/>
                <a:ea typeface="Calibri" panose="020F0502020204030204" pitchFamily="34" charset="0"/>
                <a:cs typeface="Times New Roman" panose="02020603050405020304" pitchFamily="18" charset="0"/>
              </a:rPr>
              <a:t>For several years, Sybongile served as the Director of Great Streets and Retail at DMPED. Her work supported the catalytic development of commercial corridors and neighborhoods through the investment of $30 million of grants to small businesses, real estate development projects, and initiative to bring local grocers to food insecure communities. Prior to her returning to DMPED in her current role, Sybongile launched the Office of Talent &amp; Client Services with the Department of Employment Services and served as the Associate Director.</a:t>
            </a:r>
            <a:endParaRPr kumimoji="0" lang="en-US" sz="5400" b="0" i="0"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4377554-8C30-4D52-A336-FB950BCFB908}"/>
              </a:ext>
            </a:extLst>
          </p:cNvPr>
          <p:cNvSpPr txBox="1"/>
          <p:nvPr/>
        </p:nvSpPr>
        <p:spPr>
          <a:xfrm>
            <a:off x="1911927" y="3114233"/>
            <a:ext cx="4854632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Arial"/>
                <a:ea typeface="+mn-ea"/>
                <a:cs typeface="+mn-cs"/>
              </a:rPr>
              <a:t>Funding Assistance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Arial"/>
                <a:ea typeface="+mn-ea"/>
                <a:cs typeface="+mn-cs"/>
              </a:rPr>
              <a:t>from the Office of the Deputy Mayor of Planning and Economic Development</a:t>
            </a:r>
          </a:p>
        </p:txBody>
      </p:sp>
      <p:sp>
        <p:nvSpPr>
          <p:cNvPr id="14" name="TextBox 13">
            <a:extLst>
              <a:ext uri="{FF2B5EF4-FFF2-40B4-BE49-F238E27FC236}">
                <a16:creationId xmlns:a16="http://schemas.microsoft.com/office/drawing/2014/main" id="{0A119482-2498-4ACA-801F-776AA65733F3}"/>
              </a:ext>
            </a:extLst>
          </p:cNvPr>
          <p:cNvSpPr txBox="1"/>
          <p:nvPr/>
        </p:nvSpPr>
        <p:spPr>
          <a:xfrm>
            <a:off x="2572866" y="16483796"/>
            <a:ext cx="116377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22222"/>
                </a:solidFill>
                <a:effectLst/>
                <a:uLnTx/>
                <a:uFillTx/>
                <a:latin typeface="Arial"/>
                <a:ea typeface="Calibri" panose="020F0502020204030204" pitchFamily="34" charset="0"/>
                <a:cs typeface="Times New Roman" panose="02020603050405020304" pitchFamily="18" charset="0"/>
              </a:rPr>
              <a:t>Sybongile Cook</a:t>
            </a:r>
            <a:endParaRPr kumimoji="0" lang="en-US" sz="7200"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CB36B91C-4B51-4099-B39E-76A05F1A6BC0}"/>
              </a:ext>
            </a:extLst>
          </p:cNvPr>
          <p:cNvPicPr>
            <a:picLocks noChangeAspect="1"/>
          </p:cNvPicPr>
          <p:nvPr/>
        </p:nvPicPr>
        <p:blipFill>
          <a:blip r:embed="rId3"/>
          <a:stretch>
            <a:fillRect/>
          </a:stretch>
        </p:blipFill>
        <p:spPr>
          <a:xfrm>
            <a:off x="4675165" y="6894204"/>
            <a:ext cx="8522639" cy="8522639"/>
          </a:xfrm>
          <a:prstGeom prst="rect">
            <a:avLst/>
          </a:prstGeom>
        </p:spPr>
      </p:pic>
      <p:pic>
        <p:nvPicPr>
          <p:cNvPr id="9" name="Picture 8">
            <a:extLst>
              <a:ext uri="{FF2B5EF4-FFF2-40B4-BE49-F238E27FC236}">
                <a16:creationId xmlns:a16="http://schemas.microsoft.com/office/drawing/2014/main" id="{21513E49-2FE4-4035-8302-0501618BB616}"/>
              </a:ext>
            </a:extLst>
          </p:cNvPr>
          <p:cNvPicPr>
            <a:picLocks noChangeAspect="1"/>
          </p:cNvPicPr>
          <p:nvPr/>
        </p:nvPicPr>
        <p:blipFill>
          <a:blip r:embed="rId4"/>
          <a:stretch>
            <a:fillRect/>
          </a:stretch>
        </p:blipFill>
        <p:spPr>
          <a:xfrm>
            <a:off x="42301391" y="20837839"/>
            <a:ext cx="7531100" cy="3657092"/>
          </a:xfrm>
          <a:prstGeom prst="rect">
            <a:avLst/>
          </a:prstGeom>
        </p:spPr>
      </p:pic>
    </p:spTree>
    <p:extLst>
      <p:ext uri="{BB962C8B-B14F-4D97-AF65-F5344CB8AC3E}">
        <p14:creationId xmlns:p14="http://schemas.microsoft.com/office/powerpoint/2010/main" val="1631906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4210623" y="6403031"/>
            <a:ext cx="28830285" cy="15911407"/>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222222"/>
                </a:solidFill>
                <a:effectLst/>
                <a:uLnTx/>
                <a:uFillTx/>
                <a:latin typeface="Arial"/>
                <a:ea typeface="Calibri" panose="020F0502020204030204" pitchFamily="34" charset="0"/>
                <a:cs typeface="Times New Roman" panose="02020603050405020304" pitchFamily="18" charset="0"/>
              </a:rPr>
              <a:t>Sybongile</a:t>
            </a:r>
            <a:r>
              <a:rPr kumimoji="0" lang="en-US" sz="5400" b="0" i="0" u="none" strike="noStrike" kern="1200" cap="none" spc="0" normalizeH="0" baseline="0" noProof="0" dirty="0">
                <a:ln>
                  <a:noFill/>
                </a:ln>
                <a:solidFill>
                  <a:srgbClr val="222222"/>
                </a:solidFill>
                <a:effectLst/>
                <a:uLnTx/>
                <a:uFillTx/>
                <a:latin typeface="Arial"/>
                <a:ea typeface="Calibri" panose="020F0502020204030204" pitchFamily="34" charset="0"/>
                <a:cs typeface="Times New Roman" panose="02020603050405020304" pitchFamily="18" charset="0"/>
              </a:rPr>
              <a:t> Cook said, “There are lots of funding sources for entrepreneurs to start new businesses or expand.”  </a:t>
            </a:r>
          </a:p>
          <a:p>
            <a:pPr marL="0" marR="0" lvl="0" indent="0" algn="just" defTabSz="914400" rtl="0" eaLnBrk="1" fontAlgn="auto" latinLnBrk="0" hangingPunct="1">
              <a:lnSpc>
                <a:spcPct val="115000"/>
              </a:lnSpc>
              <a:spcBef>
                <a:spcPts val="0"/>
              </a:spcBef>
              <a:spcAft>
                <a:spcPts val="0"/>
              </a:spcAft>
              <a:buClrTx/>
              <a:buSzTx/>
              <a:buFontTx/>
              <a:buNone/>
              <a:tabLst/>
              <a:defRPr/>
            </a:pPr>
            <a:endParaRPr lang="en-US" sz="5400" dirty="0">
              <a:solidFill>
                <a:srgbClr val="222222"/>
              </a:solidFill>
              <a:latin typeface="Arial"/>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15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22222"/>
                </a:solidFill>
                <a:effectLst/>
                <a:uLnTx/>
                <a:uFillTx/>
                <a:latin typeface="Arial"/>
                <a:ea typeface="Calibri" panose="020F0502020204030204" pitchFamily="34" charset="0"/>
                <a:cs typeface="Times New Roman" panose="02020603050405020304" pitchFamily="18" charset="0"/>
              </a:rPr>
              <a:t>She warned, “Be ready, so you don’t have to get ready.”  She told us about available grant sources, then added, “Grant sources invest in businesses, that know their business.”</a:t>
            </a:r>
          </a:p>
          <a:p>
            <a:pPr marL="0" marR="0" lvl="0" indent="0" defTabSz="914400" rtl="0" eaLnBrk="1" fontAlgn="auto" latinLnBrk="0" hangingPunct="1">
              <a:lnSpc>
                <a:spcPct val="115000"/>
              </a:lnSpc>
              <a:spcBef>
                <a:spcPts val="0"/>
              </a:spcBef>
              <a:spcAft>
                <a:spcPts val="0"/>
              </a:spcAft>
              <a:buClrTx/>
              <a:buSzTx/>
              <a:buFontTx/>
              <a:buNone/>
              <a:tabLst/>
              <a:defRPr/>
            </a:pPr>
            <a:endParaRPr lang="en-US" sz="5400" dirty="0">
              <a:solidFill>
                <a:srgbClr val="222222"/>
              </a:solidFill>
              <a:latin typeface="Arial"/>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15000"/>
              </a:lnSpc>
              <a:spcBef>
                <a:spcPts val="0"/>
              </a:spcBef>
              <a:spcAft>
                <a:spcPts val="0"/>
              </a:spcAft>
              <a:buClrTx/>
              <a:buSzTx/>
              <a:buFontTx/>
              <a:buNone/>
              <a:tabLst/>
              <a:defRPr/>
            </a:pPr>
            <a:r>
              <a:rPr lang="en-US" sz="5400" dirty="0">
                <a:solidFill>
                  <a:srgbClr val="222222"/>
                </a:solidFill>
                <a:latin typeface="Arial"/>
                <a:ea typeface="Calibri" panose="020F0502020204030204" pitchFamily="34" charset="0"/>
                <a:cs typeface="Times New Roman" panose="02020603050405020304" pitchFamily="18" charset="0"/>
              </a:rPr>
              <a:t>”Over 90% of DC businesses are independently owned.”</a:t>
            </a:r>
          </a:p>
          <a:p>
            <a:pPr marL="0" marR="0" lvl="0" indent="0" defTabSz="914400" rtl="0" eaLnBrk="1" fontAlgn="auto" latinLnBrk="0" hangingPunct="1">
              <a:lnSpc>
                <a:spcPct val="115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222222"/>
              </a:solidFill>
              <a:effectLst/>
              <a:uLnTx/>
              <a:uFillTx/>
              <a:latin typeface="Arial"/>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15000"/>
              </a:lnSpc>
              <a:spcBef>
                <a:spcPts val="0"/>
              </a:spcBef>
              <a:spcAft>
                <a:spcPts val="0"/>
              </a:spcAft>
              <a:buClrTx/>
              <a:buSzTx/>
              <a:buFontTx/>
              <a:buNone/>
              <a:tabLst/>
              <a:defRPr/>
            </a:pPr>
            <a:r>
              <a:rPr lang="en-US" sz="5400" dirty="0">
                <a:solidFill>
                  <a:srgbClr val="222222"/>
                </a:solidFill>
                <a:latin typeface="Arial"/>
                <a:ea typeface="Calibri" panose="020F0502020204030204" pitchFamily="34" charset="0"/>
                <a:cs typeface="Times New Roman" panose="02020603050405020304" pitchFamily="18" charset="0"/>
              </a:rPr>
              <a:t>“The Deputy Mayor of Planning and Economic Development (DMPED) loves pop-up businesses.”</a:t>
            </a:r>
          </a:p>
          <a:p>
            <a:pPr marL="0" marR="0" lvl="0" indent="0" defTabSz="914400" rtl="0" eaLnBrk="1" fontAlgn="auto" latinLnBrk="0" hangingPunct="1">
              <a:lnSpc>
                <a:spcPct val="115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222222"/>
              </a:solidFill>
              <a:effectLst/>
              <a:uLnTx/>
              <a:uFillTx/>
              <a:latin typeface="Arial"/>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15000"/>
              </a:lnSpc>
              <a:spcBef>
                <a:spcPts val="0"/>
              </a:spcBef>
              <a:spcAft>
                <a:spcPts val="0"/>
              </a:spcAft>
              <a:buClrTx/>
              <a:buSzTx/>
              <a:buFontTx/>
              <a:buNone/>
              <a:tabLst/>
              <a:defRPr/>
            </a:pPr>
            <a:r>
              <a:rPr lang="en-US" sz="5400" dirty="0">
                <a:solidFill>
                  <a:srgbClr val="222222"/>
                </a:solidFill>
                <a:latin typeface="Arial"/>
                <a:ea typeface="Calibri" panose="020F0502020204030204" pitchFamily="34" charset="0"/>
                <a:cs typeface="Times New Roman" panose="02020603050405020304" pitchFamily="18" charset="0"/>
              </a:rPr>
              <a:t>Cook repeated what we have heard from other entrepreneurship speakers this week, “Find a mentor.”  </a:t>
            </a:r>
          </a:p>
          <a:p>
            <a:pPr marL="0" marR="0" lvl="0" indent="0" defTabSz="914400" rtl="0" eaLnBrk="1" fontAlgn="auto" latinLnBrk="0" hangingPunct="1">
              <a:lnSpc>
                <a:spcPct val="115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222222"/>
              </a:solidFill>
              <a:effectLst/>
              <a:uLnTx/>
              <a:uFillTx/>
              <a:latin typeface="Arial"/>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15000"/>
              </a:lnSpc>
              <a:spcBef>
                <a:spcPts val="0"/>
              </a:spcBef>
              <a:spcAft>
                <a:spcPts val="0"/>
              </a:spcAft>
              <a:buClrTx/>
              <a:buSzTx/>
              <a:buFontTx/>
              <a:buNone/>
              <a:tabLst/>
              <a:defRPr/>
            </a:pPr>
            <a:r>
              <a:rPr lang="en-US" sz="7200" dirty="0">
                <a:solidFill>
                  <a:srgbClr val="222222"/>
                </a:solidFill>
                <a:latin typeface="Arial"/>
                <a:ea typeface="Calibri" panose="020F0502020204030204" pitchFamily="34" charset="0"/>
                <a:cs typeface="Times New Roman" panose="02020603050405020304" pitchFamily="18" charset="0"/>
              </a:rPr>
              <a:t>Click </a:t>
            </a:r>
            <a:r>
              <a:rPr lang="en-US" sz="7200" dirty="0">
                <a:solidFill>
                  <a:srgbClr val="222222"/>
                </a:solidFill>
                <a:latin typeface="Arial"/>
                <a:ea typeface="Calibri" panose="020F0502020204030204" pitchFamily="34" charset="0"/>
                <a:cs typeface="Times New Roman" panose="02020603050405020304" pitchFamily="18" charset="0"/>
                <a:hlinkClick r:id="rId3"/>
              </a:rPr>
              <a:t>here</a:t>
            </a:r>
            <a:r>
              <a:rPr lang="en-US" sz="7200" dirty="0">
                <a:solidFill>
                  <a:srgbClr val="222222"/>
                </a:solidFill>
                <a:latin typeface="Arial"/>
                <a:ea typeface="Calibri" panose="020F0502020204030204" pitchFamily="34" charset="0"/>
                <a:cs typeface="Times New Roman" panose="02020603050405020304" pitchFamily="18" charset="0"/>
              </a:rPr>
              <a:t> to view </a:t>
            </a:r>
            <a:r>
              <a:rPr lang="en-US" sz="7200" dirty="0" err="1">
                <a:solidFill>
                  <a:srgbClr val="222222"/>
                </a:solidFill>
                <a:latin typeface="Arial"/>
                <a:ea typeface="Calibri" panose="020F0502020204030204" pitchFamily="34" charset="0"/>
                <a:cs typeface="Times New Roman" panose="02020603050405020304" pitchFamily="18" charset="0"/>
              </a:rPr>
              <a:t>Sybongile’s</a:t>
            </a:r>
            <a:r>
              <a:rPr lang="en-US" sz="7200" dirty="0">
                <a:solidFill>
                  <a:srgbClr val="222222"/>
                </a:solidFill>
                <a:latin typeface="Arial"/>
                <a:ea typeface="Calibri" panose="020F0502020204030204" pitchFamily="34" charset="0"/>
                <a:cs typeface="Times New Roman" panose="02020603050405020304" pitchFamily="18" charset="0"/>
              </a:rPr>
              <a:t> presentation.</a:t>
            </a:r>
            <a:br>
              <a:rPr kumimoji="0" lang="en-US" sz="7200" b="0" i="0" u="none" strike="noStrike" kern="1200" cap="none" spc="0" normalizeH="0" baseline="0" noProof="0" dirty="0">
                <a:ln>
                  <a:noFill/>
                </a:ln>
                <a:solidFill>
                  <a:srgbClr val="222222"/>
                </a:solidFill>
                <a:effectLst/>
                <a:uLnTx/>
                <a:uFillTx/>
                <a:latin typeface="Arial"/>
                <a:ea typeface="Calibri" panose="020F0502020204030204" pitchFamily="34" charset="0"/>
                <a:cs typeface="Times New Roman" panose="02020603050405020304" pitchFamily="18" charset="0"/>
              </a:rPr>
            </a:br>
            <a:endParaRPr kumimoji="0" lang="en-US" sz="72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4377554-8C30-4D52-A336-FB950BCFB908}"/>
              </a:ext>
            </a:extLst>
          </p:cNvPr>
          <p:cNvSpPr txBox="1"/>
          <p:nvPr/>
        </p:nvSpPr>
        <p:spPr>
          <a:xfrm>
            <a:off x="1911927" y="3114233"/>
            <a:ext cx="4854632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Arial"/>
                <a:ea typeface="+mn-ea"/>
                <a:cs typeface="+mn-cs"/>
              </a:rPr>
              <a:t>Funding Assistance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prstClr val="black"/>
                </a:solidFill>
                <a:effectLst/>
                <a:uLnTx/>
                <a:uFillTx/>
                <a:latin typeface="Arial"/>
                <a:ea typeface="+mn-ea"/>
                <a:cs typeface="+mn-cs"/>
              </a:rPr>
              <a:t>from the Office of the Deputy Mayor of Planning and Economic Development</a:t>
            </a:r>
          </a:p>
        </p:txBody>
      </p:sp>
      <p:sp>
        <p:nvSpPr>
          <p:cNvPr id="14" name="TextBox 13">
            <a:extLst>
              <a:ext uri="{FF2B5EF4-FFF2-40B4-BE49-F238E27FC236}">
                <a16:creationId xmlns:a16="http://schemas.microsoft.com/office/drawing/2014/main" id="{0A119482-2498-4ACA-801F-776AA65733F3}"/>
              </a:ext>
            </a:extLst>
          </p:cNvPr>
          <p:cNvSpPr txBox="1"/>
          <p:nvPr/>
        </p:nvSpPr>
        <p:spPr>
          <a:xfrm>
            <a:off x="2572866" y="16483796"/>
            <a:ext cx="116377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22222"/>
                </a:solidFill>
                <a:effectLst/>
                <a:uLnTx/>
                <a:uFillTx/>
                <a:latin typeface="Arial"/>
                <a:ea typeface="Calibri" panose="020F0502020204030204" pitchFamily="34" charset="0"/>
                <a:cs typeface="Times New Roman" panose="02020603050405020304" pitchFamily="18" charset="0"/>
              </a:rPr>
              <a:t>Sybongile Cook</a:t>
            </a:r>
            <a:endParaRPr kumimoji="0" lang="en-US" sz="7200"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CB36B91C-4B51-4099-B39E-76A05F1A6BC0}"/>
              </a:ext>
            </a:extLst>
          </p:cNvPr>
          <p:cNvPicPr>
            <a:picLocks noChangeAspect="1"/>
          </p:cNvPicPr>
          <p:nvPr/>
        </p:nvPicPr>
        <p:blipFill>
          <a:blip r:embed="rId4"/>
          <a:stretch>
            <a:fillRect/>
          </a:stretch>
        </p:blipFill>
        <p:spPr>
          <a:xfrm>
            <a:off x="4675165" y="6894204"/>
            <a:ext cx="8522639" cy="8522639"/>
          </a:xfrm>
          <a:prstGeom prst="rect">
            <a:avLst/>
          </a:prstGeom>
        </p:spPr>
      </p:pic>
      <p:pic>
        <p:nvPicPr>
          <p:cNvPr id="9" name="Picture 8">
            <a:extLst>
              <a:ext uri="{FF2B5EF4-FFF2-40B4-BE49-F238E27FC236}">
                <a16:creationId xmlns:a16="http://schemas.microsoft.com/office/drawing/2014/main" id="{21513E49-2FE4-4035-8302-0501618BB616}"/>
              </a:ext>
            </a:extLst>
          </p:cNvPr>
          <p:cNvPicPr>
            <a:picLocks noChangeAspect="1"/>
          </p:cNvPicPr>
          <p:nvPr/>
        </p:nvPicPr>
        <p:blipFill>
          <a:blip r:embed="rId5"/>
          <a:stretch>
            <a:fillRect/>
          </a:stretch>
        </p:blipFill>
        <p:spPr>
          <a:xfrm>
            <a:off x="42301391" y="20837839"/>
            <a:ext cx="7531100" cy="3657092"/>
          </a:xfrm>
          <a:prstGeom prst="rect">
            <a:avLst/>
          </a:prstGeom>
        </p:spPr>
      </p:pic>
    </p:spTree>
    <p:extLst>
      <p:ext uri="{BB962C8B-B14F-4D97-AF65-F5344CB8AC3E}">
        <p14:creationId xmlns:p14="http://schemas.microsoft.com/office/powerpoint/2010/main" val="176253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4709387" y="8214675"/>
            <a:ext cx="28830285" cy="6565900"/>
          </a:xfrm>
          <a:prstGeom prst="rect">
            <a:avLst/>
          </a:prstGeom>
          <a:noFill/>
        </p:spPr>
        <p:txBody>
          <a:bodyPr wrap="square" lIns="91440" tIns="45720" rIns="91440" bIns="45720" rtlCol="0" anchor="t">
            <a:spAutoFit/>
          </a:bodyPr>
          <a:lstStyle/>
          <a:p>
            <a:pPr>
              <a:spcAft>
                <a:spcPts val="1000"/>
              </a:spcAft>
            </a:pPr>
            <a:r>
              <a:rPr lang="en-US" sz="5400" dirty="0">
                <a:effectLst/>
                <a:ea typeface="Calibri" panose="020F0502020204030204" pitchFamily="34" charset="0"/>
              </a:rPr>
              <a:t>Felicia Brown, Senior Advisor, leads AARP’s Small Business Initiative that promotes and amplifies entrepreneurship for older Americans.  She leads the development of educational resources, programming, strategic sponsorships, and leads national convenings.  Ms. Brown has over 20 years’ experience developing and managing programs that address the needs of the community.</a:t>
            </a:r>
          </a:p>
          <a:p>
            <a:pPr>
              <a:spcAft>
                <a:spcPts val="1000"/>
              </a:spcAft>
            </a:pPr>
            <a:endParaRPr lang="en-US" sz="5400" dirty="0">
              <a:ea typeface="Calibri" panose="020F0502020204030204" pitchFamily="34" charset="0"/>
            </a:endParaRPr>
          </a:p>
          <a:p>
            <a:pPr>
              <a:spcAft>
                <a:spcPts val="1000"/>
              </a:spcAft>
            </a:pPr>
            <a:r>
              <a:rPr lang="en-US" sz="8000" dirty="0">
                <a:ea typeface="Calibri" panose="020F0502020204030204" pitchFamily="34" charset="0"/>
              </a:rPr>
              <a:t>Click </a:t>
            </a:r>
            <a:r>
              <a:rPr lang="en-US" sz="8000" dirty="0">
                <a:ea typeface="Calibri" panose="020F0502020204030204" pitchFamily="34" charset="0"/>
                <a:hlinkClick r:id="rId3"/>
              </a:rPr>
              <a:t>here</a:t>
            </a:r>
            <a:r>
              <a:rPr lang="en-US" sz="8000" dirty="0">
                <a:ea typeface="Calibri" panose="020F0502020204030204" pitchFamily="34" charset="0"/>
              </a:rPr>
              <a:t> to view Felicia’s presentation.</a:t>
            </a:r>
            <a:endParaRPr lang="en-US" sz="8000" dirty="0">
              <a:effectLst/>
              <a:ea typeface="Calibri" panose="020F0502020204030204" pitchFamily="34" charset="0"/>
            </a:endParaRPr>
          </a:p>
        </p:txBody>
      </p:sp>
      <p:sp>
        <p:nvSpPr>
          <p:cNvPr id="13" name="TextBox 12">
            <a:extLst>
              <a:ext uri="{FF2B5EF4-FFF2-40B4-BE49-F238E27FC236}">
                <a16:creationId xmlns:a16="http://schemas.microsoft.com/office/drawing/2014/main" id="{F4377554-8C30-4D52-A336-FB950BCFB908}"/>
              </a:ext>
            </a:extLst>
          </p:cNvPr>
          <p:cNvSpPr txBox="1"/>
          <p:nvPr/>
        </p:nvSpPr>
        <p:spPr>
          <a:xfrm>
            <a:off x="1911927" y="3633751"/>
            <a:ext cx="48546327" cy="1569660"/>
          </a:xfrm>
          <a:prstGeom prst="rect">
            <a:avLst/>
          </a:prstGeom>
          <a:noFill/>
        </p:spPr>
        <p:txBody>
          <a:bodyPr wrap="square" rtlCol="0">
            <a:spAutoFit/>
          </a:bodyPr>
          <a:lstStyle/>
          <a:p>
            <a:r>
              <a:rPr lang="en-US" sz="9600" b="1"/>
              <a:t>AARP Can Make a Difference for Entrepreneurs</a:t>
            </a:r>
          </a:p>
        </p:txBody>
      </p:sp>
      <p:sp>
        <p:nvSpPr>
          <p:cNvPr id="14" name="TextBox 13">
            <a:extLst>
              <a:ext uri="{FF2B5EF4-FFF2-40B4-BE49-F238E27FC236}">
                <a16:creationId xmlns:a16="http://schemas.microsoft.com/office/drawing/2014/main" id="{0A119482-2498-4ACA-801F-776AA65733F3}"/>
              </a:ext>
            </a:extLst>
          </p:cNvPr>
          <p:cNvSpPr txBox="1"/>
          <p:nvPr/>
        </p:nvSpPr>
        <p:spPr>
          <a:xfrm>
            <a:off x="2572866" y="16483796"/>
            <a:ext cx="11637758" cy="1200329"/>
          </a:xfrm>
          <a:prstGeom prst="rect">
            <a:avLst/>
          </a:prstGeom>
          <a:noFill/>
        </p:spPr>
        <p:txBody>
          <a:bodyPr wrap="square" rtlCol="0">
            <a:spAutoFit/>
          </a:bodyPr>
          <a:lstStyle/>
          <a:p>
            <a:pPr algn="ctr"/>
            <a:r>
              <a:rPr lang="en-US" sz="7200"/>
              <a:t>Felicia Brown</a:t>
            </a:r>
          </a:p>
        </p:txBody>
      </p:sp>
      <p:pic>
        <p:nvPicPr>
          <p:cNvPr id="7" name="Picture 6">
            <a:extLst>
              <a:ext uri="{FF2B5EF4-FFF2-40B4-BE49-F238E27FC236}">
                <a16:creationId xmlns:a16="http://schemas.microsoft.com/office/drawing/2014/main" id="{484E05AF-E350-4F21-A37B-02EDD808073B}"/>
              </a:ext>
            </a:extLst>
          </p:cNvPr>
          <p:cNvPicPr>
            <a:picLocks noChangeAspect="1"/>
          </p:cNvPicPr>
          <p:nvPr/>
        </p:nvPicPr>
        <p:blipFill>
          <a:blip r:embed="rId4"/>
          <a:stretch>
            <a:fillRect/>
          </a:stretch>
        </p:blipFill>
        <p:spPr>
          <a:xfrm>
            <a:off x="4953211" y="6879268"/>
            <a:ext cx="6877068" cy="9017863"/>
          </a:xfrm>
          <a:prstGeom prst="rect">
            <a:avLst/>
          </a:prstGeom>
        </p:spPr>
      </p:pic>
      <p:pic>
        <p:nvPicPr>
          <p:cNvPr id="12" name="Picture 11">
            <a:extLst>
              <a:ext uri="{FF2B5EF4-FFF2-40B4-BE49-F238E27FC236}">
                <a16:creationId xmlns:a16="http://schemas.microsoft.com/office/drawing/2014/main" id="{152764F3-D529-4A79-AAD5-03A52490B183}"/>
              </a:ext>
            </a:extLst>
          </p:cNvPr>
          <p:cNvPicPr>
            <a:picLocks noChangeAspect="1"/>
          </p:cNvPicPr>
          <p:nvPr/>
        </p:nvPicPr>
        <p:blipFill>
          <a:blip r:embed="rId5"/>
          <a:stretch>
            <a:fillRect/>
          </a:stretch>
        </p:blipFill>
        <p:spPr>
          <a:xfrm>
            <a:off x="37587950" y="21203834"/>
            <a:ext cx="11342942" cy="3000391"/>
          </a:xfrm>
          <a:prstGeom prst="rect">
            <a:avLst/>
          </a:prstGeom>
        </p:spPr>
      </p:pic>
    </p:spTree>
    <p:extLst>
      <p:ext uri="{BB962C8B-B14F-4D97-AF65-F5344CB8AC3E}">
        <p14:creationId xmlns:p14="http://schemas.microsoft.com/office/powerpoint/2010/main" val="931619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903907" y="1810117"/>
            <a:ext cx="19020630" cy="4717804"/>
          </a:xfrm>
          <a:prstGeom prst="rect">
            <a:avLst/>
          </a:prstGeom>
        </p:spPr>
        <p:txBody>
          <a:bodyPr/>
          <a:lstStyle/>
          <a:p>
            <a:pPr algn="ctr" defTabSz="3386663">
              <a:spcBef>
                <a:spcPct val="0"/>
              </a:spcBef>
              <a:defRPr/>
            </a:pPr>
            <a:r>
              <a:rPr lang="en-US" sz="11852" b="1">
                <a:hlinkClick r:id="rId2"/>
              </a:rPr>
              <a:t>Age-Friendly DC Plan</a:t>
            </a:r>
          </a:p>
          <a:p>
            <a:pPr algn="ctr" defTabSz="3386663">
              <a:spcBef>
                <a:spcPct val="0"/>
              </a:spcBef>
              <a:defRPr/>
            </a:pPr>
            <a:r>
              <a:rPr lang="en-US" sz="11852" b="1">
                <a:hlinkClick r:id="rId2"/>
              </a:rPr>
              <a:t>2018-2023</a:t>
            </a:r>
            <a:endParaRPr lang="en-US" sz="11852" b="1"/>
          </a:p>
          <a:p>
            <a:pPr algn="ctr" defTabSz="3386663">
              <a:spcBef>
                <a:spcPct val="0"/>
              </a:spcBef>
              <a:defRPr/>
            </a:pPr>
            <a:endParaRPr lang="en-US" sz="11852">
              <a:solidFill>
                <a:schemeClr val="tx2"/>
              </a:solidFill>
            </a:endParaRPr>
          </a:p>
          <a:p>
            <a:pPr algn="ctr" defTabSz="3386663">
              <a:spcBef>
                <a:spcPct val="0"/>
              </a:spcBef>
              <a:defRPr/>
            </a:pPr>
            <a:r>
              <a:rPr lang="en-US" sz="11852">
                <a:solidFill>
                  <a:schemeClr val="tx2"/>
                </a:solidFill>
              </a:rPr>
              <a:t> </a:t>
            </a:r>
            <a:endParaRPr lang="en-US" sz="8889" i="1">
              <a:solidFill>
                <a:schemeClr val="tx2"/>
              </a:solidFill>
            </a:endParaRPr>
          </a:p>
          <a:p>
            <a:pPr defTabSz="3386663">
              <a:spcBef>
                <a:spcPct val="0"/>
              </a:spcBef>
              <a:defRPr/>
            </a:pPr>
            <a:endParaRPr lang="en-US" sz="8889">
              <a:solidFill>
                <a:schemeClr val="tx2"/>
              </a:solidFill>
            </a:endParaRPr>
          </a:p>
          <a:p>
            <a:pPr defTabSz="3386663">
              <a:spcBef>
                <a:spcPct val="0"/>
              </a:spcBef>
              <a:defRPr/>
            </a:pPr>
            <a:endParaRPr lang="en-US" sz="8889">
              <a:solidFill>
                <a:schemeClr val="tx2"/>
              </a:solidFill>
            </a:endParaRPr>
          </a:p>
        </p:txBody>
      </p:sp>
      <p:sp>
        <p:nvSpPr>
          <p:cNvPr id="2" name="Slide Number Placeholder 1"/>
          <p:cNvSpPr>
            <a:spLocks noGrp="1"/>
          </p:cNvSpPr>
          <p:nvPr>
            <p:ph type="sldNum" sz="quarter" idx="12"/>
          </p:nvPr>
        </p:nvSpPr>
        <p:spPr/>
        <p:txBody>
          <a:bodyPr/>
          <a:lstStyle/>
          <a:p>
            <a:fld id="{55A6823B-B568-C043-9856-15C75718F1A8}" type="slidenum">
              <a:rPr lang="en-US" smtClean="0">
                <a:solidFill>
                  <a:prstClr val="black">
                    <a:tint val="75000"/>
                  </a:prstClr>
                </a:solidFill>
              </a:rPr>
              <a:pPr/>
              <a:t>2</a:t>
            </a:fld>
            <a:endParaRPr lang="en-US">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73" y="510862"/>
            <a:ext cx="8538663" cy="119832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366" y="13544374"/>
            <a:ext cx="1785267" cy="20567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407" y="17133050"/>
            <a:ext cx="1969183" cy="20567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407" y="21128125"/>
            <a:ext cx="1872863" cy="1956100"/>
          </a:xfrm>
          <a:prstGeom prst="rect">
            <a:avLst/>
          </a:prstGeom>
        </p:spPr>
      </p:pic>
      <p:sp>
        <p:nvSpPr>
          <p:cNvPr id="8" name="TextBox 7"/>
          <p:cNvSpPr txBox="1"/>
          <p:nvPr/>
        </p:nvSpPr>
        <p:spPr>
          <a:xfrm>
            <a:off x="12237231" y="13385151"/>
            <a:ext cx="27239304" cy="2372188"/>
          </a:xfrm>
          <a:prstGeom prst="rect">
            <a:avLst/>
          </a:prstGeom>
          <a:noFill/>
        </p:spPr>
        <p:txBody>
          <a:bodyPr wrap="square" rtlCol="0">
            <a:spAutoFit/>
          </a:bodyPr>
          <a:lstStyle/>
          <a:p>
            <a:r>
              <a:rPr lang="en-US" sz="8889"/>
              <a:t>Built Environment </a:t>
            </a:r>
            <a:r>
              <a:rPr lang="en-US" sz="5926" i="1"/>
              <a:t>– Outdoor Spaces &amp; Buildings, Transportation, Housing</a:t>
            </a:r>
          </a:p>
        </p:txBody>
      </p:sp>
      <p:sp>
        <p:nvSpPr>
          <p:cNvPr id="9" name="TextBox 8"/>
          <p:cNvSpPr txBox="1"/>
          <p:nvPr/>
        </p:nvSpPr>
        <p:spPr>
          <a:xfrm>
            <a:off x="11780347" y="16611600"/>
            <a:ext cx="27124663" cy="3676263"/>
          </a:xfrm>
          <a:prstGeom prst="rect">
            <a:avLst/>
          </a:prstGeom>
          <a:noFill/>
        </p:spPr>
        <p:txBody>
          <a:bodyPr wrap="square" rtlCol="0">
            <a:spAutoFit/>
          </a:bodyPr>
          <a:lstStyle/>
          <a:p>
            <a:r>
              <a:rPr lang="en-US" sz="8889"/>
              <a:t>Changing Attitudes about Growing Older </a:t>
            </a:r>
            <a:r>
              <a:rPr lang="en-US" sz="6667"/>
              <a:t>– </a:t>
            </a:r>
            <a:r>
              <a:rPr lang="en-US" sz="5926" i="1"/>
              <a:t>Social Participation, Respect &amp; Social Inclusion, </a:t>
            </a:r>
            <a:r>
              <a:rPr lang="en-US" sz="7200" i="1">
                <a:highlight>
                  <a:srgbClr val="FFFF00"/>
                </a:highlight>
              </a:rPr>
              <a:t>Civic Participation &amp; Employment</a:t>
            </a:r>
            <a:r>
              <a:rPr lang="en-US" sz="6600" b="1">
                <a:highlight>
                  <a:srgbClr val="FFFF00"/>
                </a:highlight>
              </a:rPr>
              <a:t>, </a:t>
            </a:r>
            <a:r>
              <a:rPr lang="en-US" sz="5926" i="1"/>
              <a:t>Communication &amp; Information</a:t>
            </a:r>
            <a:r>
              <a:rPr lang="en-US" sz="6667"/>
              <a:t> </a:t>
            </a:r>
          </a:p>
        </p:txBody>
      </p:sp>
      <p:sp>
        <p:nvSpPr>
          <p:cNvPr id="13" name="TextBox 12">
            <a:extLst>
              <a:ext uri="{FF2B5EF4-FFF2-40B4-BE49-F238E27FC236}">
                <a16:creationId xmlns:a16="http://schemas.microsoft.com/office/drawing/2014/main" id="{7DF5A139-C49D-744E-895F-09AE4CE8CD2D}"/>
              </a:ext>
            </a:extLst>
          </p:cNvPr>
          <p:cNvSpPr txBox="1"/>
          <p:nvPr/>
        </p:nvSpPr>
        <p:spPr>
          <a:xfrm>
            <a:off x="11780348" y="20705952"/>
            <a:ext cx="27239304" cy="3512244"/>
          </a:xfrm>
          <a:prstGeom prst="rect">
            <a:avLst/>
          </a:prstGeom>
          <a:noFill/>
        </p:spPr>
        <p:txBody>
          <a:bodyPr wrap="square" rtlCol="0">
            <a:spAutoFit/>
          </a:bodyPr>
          <a:lstStyle/>
          <a:p>
            <a:r>
              <a:rPr lang="en-US" sz="8889"/>
              <a:t>Lifelong Health &amp; Security </a:t>
            </a:r>
            <a:r>
              <a:rPr lang="en-US" sz="6667"/>
              <a:t>– </a:t>
            </a:r>
            <a:r>
              <a:rPr lang="en-US" sz="6667" i="1"/>
              <a:t>Community Support &amp; Health Services, Emergency Preparedness &amp; Resilience, Abuse, Neglect &amp; Fraud, Financial Security, Public Safety, Lifelong Learning, Caregiving</a:t>
            </a:r>
            <a:endParaRPr lang="en-US" sz="8889" i="1"/>
          </a:p>
        </p:txBody>
      </p:sp>
    </p:spTree>
    <p:extLst>
      <p:ext uri="{BB962C8B-B14F-4D97-AF65-F5344CB8AC3E}">
        <p14:creationId xmlns:p14="http://schemas.microsoft.com/office/powerpoint/2010/main" val="2790111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5130-DE9D-4D44-AF40-453656BC1FBE}"/>
              </a:ext>
            </a:extLst>
          </p:cNvPr>
          <p:cNvSpPr>
            <a:spLocks noGrp="1"/>
          </p:cNvSpPr>
          <p:nvPr>
            <p:ph type="title"/>
          </p:nvPr>
        </p:nvSpPr>
        <p:spPr/>
        <p:txBody>
          <a:bodyPr>
            <a:normAutofit/>
          </a:bodyPr>
          <a:lstStyle/>
          <a:p>
            <a:r>
              <a:rPr lang="en-US" sz="8000" b="1"/>
              <a:t>Age-Friendly Projects with Potential to Make Big a Difference by 2023</a:t>
            </a:r>
          </a:p>
        </p:txBody>
      </p:sp>
      <p:sp>
        <p:nvSpPr>
          <p:cNvPr id="3" name="Content Placeholder 2">
            <a:extLst>
              <a:ext uri="{FF2B5EF4-FFF2-40B4-BE49-F238E27FC236}">
                <a16:creationId xmlns:a16="http://schemas.microsoft.com/office/drawing/2014/main" id="{DE661AAB-A99E-2A4F-84A7-5BB9D0F19616}"/>
              </a:ext>
            </a:extLst>
          </p:cNvPr>
          <p:cNvSpPr>
            <a:spLocks noGrp="1"/>
          </p:cNvSpPr>
          <p:nvPr>
            <p:ph idx="1"/>
          </p:nvPr>
        </p:nvSpPr>
        <p:spPr>
          <a:xfrm>
            <a:off x="9172222" y="5250511"/>
            <a:ext cx="29083170" cy="11800415"/>
          </a:xfrm>
        </p:spPr>
        <p:txBody>
          <a:bodyPr>
            <a:noAutofit/>
          </a:bodyPr>
          <a:lstStyle/>
          <a:p>
            <a:pPr marL="282222" indent="0">
              <a:buNone/>
            </a:pPr>
            <a:endParaRPr lang="en-US" sz="6667"/>
          </a:p>
          <a:p>
            <a:r>
              <a:rPr lang="en-US" sz="5926" b="1"/>
              <a:t>Built Environment</a:t>
            </a:r>
          </a:p>
          <a:p>
            <a:pPr marL="2116664" lvl="1" indent="0">
              <a:buNone/>
            </a:pPr>
            <a:r>
              <a:rPr lang="en-US" sz="5185"/>
              <a:t>       Accessory Dwelling Units/</a:t>
            </a:r>
            <a:r>
              <a:rPr lang="en-US" sz="5185" err="1"/>
              <a:t>Homesharing</a:t>
            </a:r>
            <a:endParaRPr lang="en-US" sz="5185"/>
          </a:p>
          <a:p>
            <a:pPr marL="1269999" lvl="1" indent="0">
              <a:buNone/>
            </a:pPr>
            <a:r>
              <a:rPr lang="en-US" sz="5185"/>
              <a:t>            Affordable Assisted Living</a:t>
            </a:r>
          </a:p>
          <a:p>
            <a:pPr lvl="1">
              <a:buFontTx/>
              <a:buChar char="-"/>
            </a:pPr>
            <a:r>
              <a:rPr lang="en-US" sz="5185">
                <a:sym typeface="Wingdings" pitchFamily="2" charset="2"/>
              </a:rPr>
              <a:t>Vision Zero</a:t>
            </a:r>
          </a:p>
          <a:p>
            <a:pPr lvl="1">
              <a:buFontTx/>
              <a:buChar char="-"/>
            </a:pPr>
            <a:r>
              <a:rPr lang="en-US" sz="5185">
                <a:sym typeface="Wingdings" pitchFamily="2" charset="2"/>
              </a:rPr>
              <a:t>Increasing proportion of dedicated bike and bus lanes, accessible buildings/drop-off zones/automatic opening doors </a:t>
            </a:r>
            <a:endParaRPr lang="en-US" sz="5185"/>
          </a:p>
          <a:p>
            <a:r>
              <a:rPr lang="en-US" sz="5926" b="1"/>
              <a:t>Changing Attitudes about Aging</a:t>
            </a:r>
          </a:p>
          <a:p>
            <a:pPr lvl="1"/>
            <a:r>
              <a:rPr lang="en-US" sz="5190">
                <a:highlight>
                  <a:srgbClr val="FFFF00"/>
                </a:highlight>
              </a:rPr>
              <a:t>More 50+ year old Workers, particularly in Long Term Care</a:t>
            </a:r>
          </a:p>
          <a:p>
            <a:pPr lvl="1"/>
            <a:r>
              <a:rPr lang="en-US" sz="7200">
                <a:highlight>
                  <a:srgbClr val="FFFF00"/>
                </a:highlight>
              </a:rPr>
              <a:t>Promoting entrepreneurship</a:t>
            </a:r>
          </a:p>
          <a:p>
            <a:pPr lvl="1"/>
            <a:r>
              <a:rPr lang="en-US" sz="5185"/>
              <a:t>Implementation of paid leave for caregivers</a:t>
            </a:r>
          </a:p>
          <a:p>
            <a:pPr lvl="1"/>
            <a:r>
              <a:rPr lang="en-US" sz="5185"/>
              <a:t>Visibility of the contribution of volunteers in DC – State of Volunteerism</a:t>
            </a:r>
          </a:p>
          <a:p>
            <a:pPr lvl="1"/>
            <a:r>
              <a:rPr lang="en-US" sz="5185"/>
              <a:t>2020 Census</a:t>
            </a:r>
          </a:p>
          <a:p>
            <a:pPr lvl="1"/>
            <a:r>
              <a:rPr lang="en-US" sz="5185"/>
              <a:t>Increasing value of 50+ year old students to colleges and universities	</a:t>
            </a:r>
          </a:p>
          <a:p>
            <a:r>
              <a:rPr lang="en-US" sz="5926" b="1"/>
              <a:t>Lifelong Health &amp; Security </a:t>
            </a:r>
          </a:p>
          <a:p>
            <a:pPr lvl="1"/>
            <a:r>
              <a:rPr lang="en-US" sz="5185"/>
              <a:t>PACE</a:t>
            </a:r>
          </a:p>
          <a:p>
            <a:pPr lvl="1"/>
            <a:r>
              <a:rPr lang="en-US" sz="5185"/>
              <a:t>Addressing Behavioral Health</a:t>
            </a:r>
          </a:p>
          <a:p>
            <a:pPr lvl="1"/>
            <a:r>
              <a:rPr lang="en-US" sz="5185"/>
              <a:t>Cross-Agency energy around Emergency Preparedness &amp; Resilience </a:t>
            </a:r>
          </a:p>
          <a:p>
            <a:pPr lvl="1"/>
            <a:r>
              <a:rPr lang="en-US" sz="5185"/>
              <a:t>Change to “opting out” instead of “opting in" to retirement savings </a:t>
            </a:r>
          </a:p>
        </p:txBody>
      </p:sp>
      <p:sp>
        <p:nvSpPr>
          <p:cNvPr id="4" name="Slide Number Placeholder 3">
            <a:extLst>
              <a:ext uri="{FF2B5EF4-FFF2-40B4-BE49-F238E27FC236}">
                <a16:creationId xmlns:a16="http://schemas.microsoft.com/office/drawing/2014/main" id="{CCB5E866-D6BE-DA41-A66D-516BF59696E3}"/>
              </a:ext>
            </a:extLst>
          </p:cNvPr>
          <p:cNvSpPr>
            <a:spLocks noGrp="1"/>
          </p:cNvSpPr>
          <p:nvPr>
            <p:ph type="sldNum" sz="quarter" idx="12"/>
          </p:nvPr>
        </p:nvSpPr>
        <p:spPr/>
        <p:txBody>
          <a:bodyPr/>
          <a:lstStyle/>
          <a:p>
            <a:fld id="{55A6823B-B568-C043-9856-15C75718F1A8}" type="slidenum">
              <a:rPr lang="en-US" smtClean="0"/>
              <a:pPr/>
              <a:t>3</a:t>
            </a:fld>
            <a:endParaRPr lang="en-US"/>
          </a:p>
        </p:txBody>
      </p:sp>
    </p:spTree>
    <p:extLst>
      <p:ext uri="{BB962C8B-B14F-4D97-AF65-F5344CB8AC3E}">
        <p14:creationId xmlns:p14="http://schemas.microsoft.com/office/powerpoint/2010/main" val="281455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733B1-7CF7-44DA-A892-F5A5BA7059DD}"/>
              </a:ext>
            </a:extLst>
          </p:cNvPr>
          <p:cNvPicPr>
            <a:picLocks noChangeAspect="1"/>
          </p:cNvPicPr>
          <p:nvPr/>
        </p:nvPicPr>
        <p:blipFill>
          <a:blip r:embed="rId2"/>
          <a:stretch>
            <a:fillRect/>
          </a:stretch>
        </p:blipFill>
        <p:spPr>
          <a:xfrm>
            <a:off x="0" y="0"/>
            <a:ext cx="50800000" cy="25400000"/>
          </a:xfrm>
          <a:prstGeom prst="rect">
            <a:avLst/>
          </a:prstGeom>
        </p:spPr>
      </p:pic>
    </p:spTree>
    <p:extLst>
      <p:ext uri="{BB962C8B-B14F-4D97-AF65-F5344CB8AC3E}">
        <p14:creationId xmlns:p14="http://schemas.microsoft.com/office/powerpoint/2010/main" val="86805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9652274" y="8348931"/>
            <a:ext cx="26031326" cy="10064294"/>
          </a:xfrm>
          <a:prstGeom prst="rect">
            <a:avLst/>
          </a:prstGeom>
          <a:noFill/>
        </p:spPr>
        <p:txBody>
          <a:bodyPr wrap="square" rtlCol="0">
            <a:spAutoFit/>
          </a:bodyPr>
          <a:lstStyle/>
          <a:p>
            <a:r>
              <a:rPr lang="en-US" sz="7200" b="0" i="0">
                <a:solidFill>
                  <a:srgbClr val="4A4A4A"/>
                </a:solidFill>
                <a:effectLst/>
              </a:rPr>
              <a:t>Dr. Unique Morris-Hughes is the Director of the District of Columbia Department of Employment Services (DOES).  In her role as State Labor Commissioner, she is directly responsible for more than $150M in local, federal and specific-purpose funds administered by the District of Columbia and the federal government for workforce development programs and training, unemployment compensation, universal paid leave administration and labor standards enforcement along with more than $80M in active capital projects. </a:t>
            </a:r>
            <a:endParaRPr lang="en-US" sz="7200"/>
          </a:p>
        </p:txBody>
      </p:sp>
      <p:pic>
        <p:nvPicPr>
          <p:cNvPr id="4" name="Picture 3">
            <a:extLst>
              <a:ext uri="{FF2B5EF4-FFF2-40B4-BE49-F238E27FC236}">
                <a16:creationId xmlns:a16="http://schemas.microsoft.com/office/drawing/2014/main" id="{63E21AA0-5EDA-4A1F-9977-715A3BBE12DD}"/>
              </a:ext>
            </a:extLst>
          </p:cNvPr>
          <p:cNvPicPr>
            <a:picLocks noChangeAspect="1"/>
          </p:cNvPicPr>
          <p:nvPr/>
        </p:nvPicPr>
        <p:blipFill>
          <a:blip r:embed="rId3"/>
          <a:stretch>
            <a:fillRect/>
          </a:stretch>
        </p:blipFill>
        <p:spPr>
          <a:xfrm>
            <a:off x="8078093" y="8348931"/>
            <a:ext cx="7526867" cy="8522639"/>
          </a:xfrm>
          <a:prstGeom prst="rect">
            <a:avLst/>
          </a:prstGeom>
        </p:spPr>
      </p:pic>
      <p:pic>
        <p:nvPicPr>
          <p:cNvPr id="12" name="Picture 11">
            <a:extLst>
              <a:ext uri="{FF2B5EF4-FFF2-40B4-BE49-F238E27FC236}">
                <a16:creationId xmlns:a16="http://schemas.microsoft.com/office/drawing/2014/main" id="{F81A8A5D-0B87-473E-8945-B9FA1C9928BC}"/>
              </a:ext>
            </a:extLst>
          </p:cNvPr>
          <p:cNvPicPr>
            <a:picLocks noChangeAspect="1"/>
          </p:cNvPicPr>
          <p:nvPr/>
        </p:nvPicPr>
        <p:blipFill>
          <a:blip r:embed="rId4"/>
          <a:stretch>
            <a:fillRect/>
          </a:stretch>
        </p:blipFill>
        <p:spPr>
          <a:xfrm>
            <a:off x="43456546" y="19581252"/>
            <a:ext cx="5389963" cy="4913679"/>
          </a:xfrm>
          <a:prstGeom prst="rect">
            <a:avLst/>
          </a:prstGeom>
        </p:spPr>
      </p:pic>
      <p:sp>
        <p:nvSpPr>
          <p:cNvPr id="14" name="TextBox 13">
            <a:extLst>
              <a:ext uri="{FF2B5EF4-FFF2-40B4-BE49-F238E27FC236}">
                <a16:creationId xmlns:a16="http://schemas.microsoft.com/office/drawing/2014/main" id="{0A119482-2498-4ACA-801F-776AA65733F3}"/>
              </a:ext>
            </a:extLst>
          </p:cNvPr>
          <p:cNvSpPr txBox="1"/>
          <p:nvPr/>
        </p:nvSpPr>
        <p:spPr>
          <a:xfrm>
            <a:off x="6022648" y="17715899"/>
            <a:ext cx="11637758" cy="1200329"/>
          </a:xfrm>
          <a:prstGeom prst="rect">
            <a:avLst/>
          </a:prstGeom>
          <a:noFill/>
        </p:spPr>
        <p:txBody>
          <a:bodyPr wrap="square" rtlCol="0">
            <a:spAutoFit/>
          </a:bodyPr>
          <a:lstStyle/>
          <a:p>
            <a:pPr algn="ctr"/>
            <a:r>
              <a:rPr lang="en-US" sz="7200"/>
              <a:t>Dr. Unique Morris-Hughes</a:t>
            </a:r>
          </a:p>
        </p:txBody>
      </p:sp>
      <p:sp>
        <p:nvSpPr>
          <p:cNvPr id="15" name="TextBox 14">
            <a:extLst>
              <a:ext uri="{FF2B5EF4-FFF2-40B4-BE49-F238E27FC236}">
                <a16:creationId xmlns:a16="http://schemas.microsoft.com/office/drawing/2014/main" id="{CF377590-FD78-4EE0-97AA-6DFB1ECA2052}"/>
              </a:ext>
            </a:extLst>
          </p:cNvPr>
          <p:cNvSpPr txBox="1"/>
          <p:nvPr/>
        </p:nvSpPr>
        <p:spPr>
          <a:xfrm>
            <a:off x="2623930" y="2226365"/>
            <a:ext cx="46628980" cy="1938992"/>
          </a:xfrm>
          <a:prstGeom prst="rect">
            <a:avLst/>
          </a:prstGeom>
          <a:noFill/>
        </p:spPr>
        <p:txBody>
          <a:bodyPr wrap="square" rtlCol="0">
            <a:spAutoFit/>
          </a:bodyPr>
          <a:lstStyle/>
          <a:p>
            <a:r>
              <a:rPr lang="en-US" sz="12000" b="1"/>
              <a:t>How can the Department of Employment Services Help Me?</a:t>
            </a:r>
          </a:p>
        </p:txBody>
      </p:sp>
    </p:spTree>
    <p:extLst>
      <p:ext uri="{BB962C8B-B14F-4D97-AF65-F5344CB8AC3E}">
        <p14:creationId xmlns:p14="http://schemas.microsoft.com/office/powerpoint/2010/main" val="204857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9652274" y="3362954"/>
            <a:ext cx="26031326" cy="20036254"/>
          </a:xfrm>
          <a:prstGeom prst="rect">
            <a:avLst/>
          </a:prstGeom>
          <a:noFill/>
        </p:spPr>
        <p:txBody>
          <a:bodyPr wrap="square" rtlCol="0">
            <a:spAutoFit/>
          </a:bodyPr>
          <a:lstStyle/>
          <a:p>
            <a:r>
              <a:rPr lang="en-US" sz="7200" dirty="0"/>
              <a:t>Dr. Morris-Hughes told us:</a:t>
            </a:r>
          </a:p>
          <a:p>
            <a:endParaRPr lang="en-US" sz="7200" dirty="0"/>
          </a:p>
          <a:p>
            <a:r>
              <a:rPr lang="en-US" sz="7200" dirty="0"/>
              <a:t>If you want to start a business, the Department of Employment Services can help you.  Director, Dr. Unique Morris-Hughes said, </a:t>
            </a:r>
          </a:p>
          <a:p>
            <a:endParaRPr lang="en-US" sz="7200" dirty="0"/>
          </a:p>
          <a:p>
            <a:r>
              <a:rPr lang="en-US" sz="7200" dirty="0"/>
              <a:t>“</a:t>
            </a:r>
            <a:r>
              <a:rPr lang="en-US" sz="7200" i="1" dirty="0"/>
              <a:t>Go to https//:</a:t>
            </a:r>
            <a:r>
              <a:rPr lang="en-US" sz="7200" i="1" dirty="0" err="1"/>
              <a:t>www.does.gov</a:t>
            </a:r>
            <a:r>
              <a:rPr lang="en-US" sz="7200" i="1" dirty="0"/>
              <a:t> or just call 202-724-7000.  You’ll be assigned to a counselor who will guide you to:</a:t>
            </a:r>
          </a:p>
          <a:p>
            <a:r>
              <a:rPr lang="en-US" sz="7200" i="1" dirty="0"/>
              <a:t>--employment opportunities while you are organizing your start-up.</a:t>
            </a:r>
          </a:p>
          <a:p>
            <a:r>
              <a:rPr lang="en-US" sz="7200" i="1" dirty="0"/>
              <a:t>--skills sharpening education, including tech training for promotion.</a:t>
            </a:r>
          </a:p>
          <a:p>
            <a:r>
              <a:rPr lang="en-US" sz="7200" i="1" dirty="0"/>
              <a:t>--programs that will give you free employees that you can evaluate and then paying yourself, if you have a match.</a:t>
            </a:r>
          </a:p>
          <a:p>
            <a:r>
              <a:rPr lang="en-US" sz="7200" i="1" dirty="0"/>
              <a:t>--becoming a mentor, so you can have apprentices who can learn from you, while working for you</a:t>
            </a:r>
            <a:r>
              <a:rPr lang="en-US" sz="7200" dirty="0"/>
              <a:t>.”</a:t>
            </a:r>
          </a:p>
          <a:p>
            <a:endParaRPr lang="en-US" sz="7200" dirty="0"/>
          </a:p>
          <a:p>
            <a:endParaRPr lang="en-US" sz="7200" dirty="0"/>
          </a:p>
        </p:txBody>
      </p:sp>
      <p:pic>
        <p:nvPicPr>
          <p:cNvPr id="4" name="Picture 3">
            <a:extLst>
              <a:ext uri="{FF2B5EF4-FFF2-40B4-BE49-F238E27FC236}">
                <a16:creationId xmlns:a16="http://schemas.microsoft.com/office/drawing/2014/main" id="{63E21AA0-5EDA-4A1F-9977-715A3BBE12DD}"/>
              </a:ext>
            </a:extLst>
          </p:cNvPr>
          <p:cNvPicPr>
            <a:picLocks noChangeAspect="1"/>
          </p:cNvPicPr>
          <p:nvPr/>
        </p:nvPicPr>
        <p:blipFill>
          <a:blip r:embed="rId3"/>
          <a:stretch>
            <a:fillRect/>
          </a:stretch>
        </p:blipFill>
        <p:spPr>
          <a:xfrm>
            <a:off x="8078093" y="8348931"/>
            <a:ext cx="7526867" cy="8522639"/>
          </a:xfrm>
          <a:prstGeom prst="rect">
            <a:avLst/>
          </a:prstGeom>
        </p:spPr>
      </p:pic>
      <p:pic>
        <p:nvPicPr>
          <p:cNvPr id="12" name="Picture 11">
            <a:extLst>
              <a:ext uri="{FF2B5EF4-FFF2-40B4-BE49-F238E27FC236}">
                <a16:creationId xmlns:a16="http://schemas.microsoft.com/office/drawing/2014/main" id="{F81A8A5D-0B87-473E-8945-B9FA1C9928BC}"/>
              </a:ext>
            </a:extLst>
          </p:cNvPr>
          <p:cNvPicPr>
            <a:picLocks noChangeAspect="1"/>
          </p:cNvPicPr>
          <p:nvPr/>
        </p:nvPicPr>
        <p:blipFill>
          <a:blip r:embed="rId4"/>
          <a:stretch>
            <a:fillRect/>
          </a:stretch>
        </p:blipFill>
        <p:spPr>
          <a:xfrm>
            <a:off x="43456546" y="19581252"/>
            <a:ext cx="5389963" cy="4913679"/>
          </a:xfrm>
          <a:prstGeom prst="rect">
            <a:avLst/>
          </a:prstGeom>
        </p:spPr>
      </p:pic>
      <p:sp>
        <p:nvSpPr>
          <p:cNvPr id="14" name="TextBox 13">
            <a:extLst>
              <a:ext uri="{FF2B5EF4-FFF2-40B4-BE49-F238E27FC236}">
                <a16:creationId xmlns:a16="http://schemas.microsoft.com/office/drawing/2014/main" id="{0A119482-2498-4ACA-801F-776AA65733F3}"/>
              </a:ext>
            </a:extLst>
          </p:cNvPr>
          <p:cNvSpPr txBox="1"/>
          <p:nvPr/>
        </p:nvSpPr>
        <p:spPr>
          <a:xfrm>
            <a:off x="6022648" y="17715899"/>
            <a:ext cx="11637758" cy="1200329"/>
          </a:xfrm>
          <a:prstGeom prst="rect">
            <a:avLst/>
          </a:prstGeom>
          <a:noFill/>
        </p:spPr>
        <p:txBody>
          <a:bodyPr wrap="square" rtlCol="0">
            <a:spAutoFit/>
          </a:bodyPr>
          <a:lstStyle/>
          <a:p>
            <a:pPr algn="ctr"/>
            <a:r>
              <a:rPr lang="en-US" sz="7200"/>
              <a:t>Dr. Unique Morris-Hughes</a:t>
            </a:r>
          </a:p>
        </p:txBody>
      </p:sp>
      <p:sp>
        <p:nvSpPr>
          <p:cNvPr id="15" name="TextBox 14">
            <a:extLst>
              <a:ext uri="{FF2B5EF4-FFF2-40B4-BE49-F238E27FC236}">
                <a16:creationId xmlns:a16="http://schemas.microsoft.com/office/drawing/2014/main" id="{CF377590-FD78-4EE0-97AA-6DFB1ECA2052}"/>
              </a:ext>
            </a:extLst>
          </p:cNvPr>
          <p:cNvSpPr txBox="1"/>
          <p:nvPr/>
        </p:nvSpPr>
        <p:spPr>
          <a:xfrm>
            <a:off x="2844800" y="433259"/>
            <a:ext cx="46408110" cy="1938992"/>
          </a:xfrm>
          <a:prstGeom prst="rect">
            <a:avLst/>
          </a:prstGeom>
          <a:noFill/>
        </p:spPr>
        <p:txBody>
          <a:bodyPr wrap="square" rtlCol="0">
            <a:spAutoFit/>
          </a:bodyPr>
          <a:lstStyle/>
          <a:p>
            <a:r>
              <a:rPr lang="en-US" sz="12000" b="1" dirty="0"/>
              <a:t>How can the Department of Employment Services Help Me?</a:t>
            </a:r>
          </a:p>
        </p:txBody>
      </p:sp>
    </p:spTree>
    <p:extLst>
      <p:ext uri="{BB962C8B-B14F-4D97-AF65-F5344CB8AC3E}">
        <p14:creationId xmlns:p14="http://schemas.microsoft.com/office/powerpoint/2010/main" val="38575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9652274" y="9456927"/>
            <a:ext cx="26031326" cy="7848302"/>
          </a:xfrm>
          <a:prstGeom prst="rect">
            <a:avLst/>
          </a:prstGeom>
          <a:noFill/>
        </p:spPr>
        <p:txBody>
          <a:bodyPr wrap="square" rtlCol="0">
            <a:spAutoFit/>
          </a:bodyPr>
          <a:lstStyle/>
          <a:p>
            <a:r>
              <a:rPr lang="en-US" sz="7200" b="0" i="0">
                <a:solidFill>
                  <a:srgbClr val="4A4A4A"/>
                </a:solidFill>
                <a:effectLst/>
              </a:rPr>
              <a:t>Kate Mereand is a career professional working to build and support the small business ecosystem in the District of Columbia. Kate joined the Department of Small and Local Business Development (DSLBD), building out entrepreneurial programs like Aspire, Dream Pitch and more through the creation of the Innovation &amp; Equitable Development (</a:t>
            </a:r>
            <a:r>
              <a:rPr lang="en-US" sz="7200" b="0" i="0" err="1">
                <a:solidFill>
                  <a:srgbClr val="4A4A4A"/>
                </a:solidFill>
                <a:effectLst/>
              </a:rPr>
              <a:t>Inno.ED</a:t>
            </a:r>
            <a:r>
              <a:rPr lang="en-US" sz="7200" b="0" i="0">
                <a:solidFill>
                  <a:srgbClr val="4A4A4A"/>
                </a:solidFill>
                <a:effectLst/>
              </a:rPr>
              <a:t>) team.</a:t>
            </a:r>
          </a:p>
        </p:txBody>
      </p:sp>
      <p:sp>
        <p:nvSpPr>
          <p:cNvPr id="13" name="TextBox 12">
            <a:extLst>
              <a:ext uri="{FF2B5EF4-FFF2-40B4-BE49-F238E27FC236}">
                <a16:creationId xmlns:a16="http://schemas.microsoft.com/office/drawing/2014/main" id="{F4377554-8C30-4D52-A336-FB950BCFB908}"/>
              </a:ext>
            </a:extLst>
          </p:cNvPr>
          <p:cNvSpPr txBox="1"/>
          <p:nvPr/>
        </p:nvSpPr>
        <p:spPr>
          <a:xfrm>
            <a:off x="1267690" y="3066539"/>
            <a:ext cx="47578820" cy="1938992"/>
          </a:xfrm>
          <a:prstGeom prst="rect">
            <a:avLst/>
          </a:prstGeom>
          <a:noFill/>
        </p:spPr>
        <p:txBody>
          <a:bodyPr wrap="square" rtlCol="0">
            <a:spAutoFit/>
          </a:bodyPr>
          <a:lstStyle/>
          <a:p>
            <a:r>
              <a:rPr lang="en-US" sz="12000" b="1"/>
              <a:t>Help from the Office of Small and Local Business Development</a:t>
            </a:r>
          </a:p>
        </p:txBody>
      </p:sp>
      <p:sp>
        <p:nvSpPr>
          <p:cNvPr id="14" name="TextBox 13">
            <a:extLst>
              <a:ext uri="{FF2B5EF4-FFF2-40B4-BE49-F238E27FC236}">
                <a16:creationId xmlns:a16="http://schemas.microsoft.com/office/drawing/2014/main" id="{0A119482-2498-4ACA-801F-776AA65733F3}"/>
              </a:ext>
            </a:extLst>
          </p:cNvPr>
          <p:cNvSpPr txBox="1"/>
          <p:nvPr/>
        </p:nvSpPr>
        <p:spPr>
          <a:xfrm>
            <a:off x="6022648" y="18916228"/>
            <a:ext cx="11637758" cy="1200329"/>
          </a:xfrm>
          <a:prstGeom prst="rect">
            <a:avLst/>
          </a:prstGeom>
          <a:noFill/>
        </p:spPr>
        <p:txBody>
          <a:bodyPr wrap="square" rtlCol="0">
            <a:spAutoFit/>
          </a:bodyPr>
          <a:lstStyle/>
          <a:p>
            <a:pPr algn="ctr"/>
            <a:r>
              <a:rPr lang="en-US" sz="7200"/>
              <a:t>Kate Mereand </a:t>
            </a:r>
          </a:p>
        </p:txBody>
      </p:sp>
      <p:pic>
        <p:nvPicPr>
          <p:cNvPr id="2" name="Picture 1">
            <a:extLst>
              <a:ext uri="{FF2B5EF4-FFF2-40B4-BE49-F238E27FC236}">
                <a16:creationId xmlns:a16="http://schemas.microsoft.com/office/drawing/2014/main" id="{94462F20-B517-49CF-9554-71B66A728C80}"/>
              </a:ext>
            </a:extLst>
          </p:cNvPr>
          <p:cNvPicPr>
            <a:picLocks noChangeAspect="1"/>
          </p:cNvPicPr>
          <p:nvPr/>
        </p:nvPicPr>
        <p:blipFill rotWithShape="1">
          <a:blip r:embed="rId3"/>
          <a:srcRect l="5725" r="7212"/>
          <a:stretch/>
        </p:blipFill>
        <p:spPr>
          <a:xfrm>
            <a:off x="8078092" y="9456927"/>
            <a:ext cx="7526868" cy="8645237"/>
          </a:xfrm>
          <a:prstGeom prst="rect">
            <a:avLst/>
          </a:prstGeom>
        </p:spPr>
      </p:pic>
      <p:pic>
        <p:nvPicPr>
          <p:cNvPr id="5" name="Picture 4">
            <a:extLst>
              <a:ext uri="{FF2B5EF4-FFF2-40B4-BE49-F238E27FC236}">
                <a16:creationId xmlns:a16="http://schemas.microsoft.com/office/drawing/2014/main" id="{75A097AD-765B-408C-BF0B-63A9FC6B9DEE}"/>
              </a:ext>
            </a:extLst>
          </p:cNvPr>
          <p:cNvPicPr>
            <a:picLocks noChangeAspect="1"/>
          </p:cNvPicPr>
          <p:nvPr/>
        </p:nvPicPr>
        <p:blipFill>
          <a:blip r:embed="rId4"/>
          <a:stretch>
            <a:fillRect/>
          </a:stretch>
        </p:blipFill>
        <p:spPr>
          <a:xfrm>
            <a:off x="40238206" y="19516392"/>
            <a:ext cx="8608303" cy="4014235"/>
          </a:xfrm>
          <a:prstGeom prst="rect">
            <a:avLst/>
          </a:prstGeom>
        </p:spPr>
      </p:pic>
    </p:spTree>
    <p:extLst>
      <p:ext uri="{BB962C8B-B14F-4D97-AF65-F5344CB8AC3E}">
        <p14:creationId xmlns:p14="http://schemas.microsoft.com/office/powerpoint/2010/main" val="1487205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5476006" y="6425412"/>
            <a:ext cx="28455326" cy="14742497"/>
          </a:xfrm>
          <a:prstGeom prst="rect">
            <a:avLst/>
          </a:prstGeom>
          <a:noFill/>
        </p:spPr>
        <p:txBody>
          <a:bodyPr wrap="square" rtlCol="0">
            <a:spAutoFit/>
          </a:bodyPr>
          <a:lstStyle/>
          <a:p>
            <a:r>
              <a:rPr lang="en-US" sz="7200" b="0" i="0" dirty="0">
                <a:solidFill>
                  <a:srgbClr val="4A4A4A"/>
                </a:solidFill>
                <a:effectLst/>
              </a:rPr>
              <a:t>Kate </a:t>
            </a:r>
            <a:r>
              <a:rPr lang="en-US" sz="7200" b="0" i="0" dirty="0" err="1">
                <a:solidFill>
                  <a:srgbClr val="4A4A4A"/>
                </a:solidFill>
                <a:effectLst/>
              </a:rPr>
              <a:t>Mereand</a:t>
            </a:r>
            <a:r>
              <a:rPr lang="en-US" sz="7200" dirty="0">
                <a:solidFill>
                  <a:srgbClr val="4A4A4A"/>
                </a:solidFill>
              </a:rPr>
              <a:t> told us, “ Building a Dream requires constant learning.”</a:t>
            </a:r>
          </a:p>
          <a:p>
            <a:endParaRPr lang="en-US" sz="7200" b="0" i="0" dirty="0">
              <a:solidFill>
                <a:srgbClr val="4A4A4A"/>
              </a:solidFill>
              <a:effectLst/>
            </a:endParaRPr>
          </a:p>
          <a:p>
            <a:r>
              <a:rPr lang="en-US" sz="7200" dirty="0">
                <a:solidFill>
                  <a:srgbClr val="4A4A4A"/>
                </a:solidFill>
              </a:rPr>
              <a:t>“Every business has its own unique ecosystem, relationships among related organizations and people.”</a:t>
            </a:r>
          </a:p>
          <a:p>
            <a:endParaRPr lang="en-US" sz="7200" b="0" i="0" dirty="0">
              <a:solidFill>
                <a:srgbClr val="4A4A4A"/>
              </a:solidFill>
              <a:effectLst/>
            </a:endParaRPr>
          </a:p>
          <a:p>
            <a:r>
              <a:rPr lang="en-US" sz="7200" dirty="0">
                <a:solidFill>
                  <a:srgbClr val="4A4A4A"/>
                </a:solidFill>
              </a:rPr>
              <a:t>“Seek assistance from others.  Talk with 50-100 about your idea.”</a:t>
            </a:r>
          </a:p>
          <a:p>
            <a:endParaRPr lang="en-US" sz="7200" b="0" i="0" dirty="0">
              <a:solidFill>
                <a:srgbClr val="4A4A4A"/>
              </a:solidFill>
              <a:effectLst/>
            </a:endParaRPr>
          </a:p>
          <a:p>
            <a:r>
              <a:rPr lang="en-US" sz="7200" dirty="0">
                <a:solidFill>
                  <a:srgbClr val="4A4A4A"/>
                </a:solidFill>
              </a:rPr>
              <a:t>“Use the DSLBD Tool Kit.”</a:t>
            </a:r>
          </a:p>
          <a:p>
            <a:endParaRPr lang="en-US" sz="7200" b="0" i="0" dirty="0">
              <a:solidFill>
                <a:srgbClr val="4A4A4A"/>
              </a:solidFill>
              <a:effectLst/>
            </a:endParaRPr>
          </a:p>
          <a:p>
            <a:r>
              <a:rPr lang="en-US" sz="7200" b="0" i="0" dirty="0">
                <a:solidFill>
                  <a:srgbClr val="4A4A4A"/>
                </a:solidFill>
                <a:effectLst/>
              </a:rPr>
              <a:t>”Use mentors.</a:t>
            </a:r>
            <a:r>
              <a:rPr lang="en-US" sz="7200" dirty="0">
                <a:solidFill>
                  <a:srgbClr val="4A4A4A"/>
                </a:solidFill>
              </a:rPr>
              <a:t>”</a:t>
            </a:r>
          </a:p>
          <a:p>
            <a:endParaRPr lang="en-US" sz="7200" b="0" i="0" dirty="0">
              <a:solidFill>
                <a:srgbClr val="4A4A4A"/>
              </a:solidFill>
              <a:effectLst/>
            </a:endParaRPr>
          </a:p>
          <a:p>
            <a:r>
              <a:rPr lang="en-US" sz="8000" dirty="0">
                <a:solidFill>
                  <a:srgbClr val="4A4A4A"/>
                </a:solidFill>
              </a:rPr>
              <a:t>Click </a:t>
            </a:r>
            <a:r>
              <a:rPr lang="en-US" sz="8000" dirty="0">
                <a:solidFill>
                  <a:srgbClr val="4A4A4A"/>
                </a:solidFill>
                <a:hlinkClick r:id="rId3"/>
              </a:rPr>
              <a:t>here</a:t>
            </a:r>
            <a:r>
              <a:rPr lang="en-US" sz="8000" dirty="0">
                <a:solidFill>
                  <a:srgbClr val="4A4A4A"/>
                </a:solidFill>
              </a:rPr>
              <a:t> to watch the recording of our session on with Kate </a:t>
            </a:r>
            <a:r>
              <a:rPr lang="en-US" sz="8000" dirty="0" err="1">
                <a:solidFill>
                  <a:srgbClr val="4A4A4A"/>
                </a:solidFill>
              </a:rPr>
              <a:t>Mereand</a:t>
            </a:r>
            <a:r>
              <a:rPr lang="en-US" sz="8000" dirty="0">
                <a:solidFill>
                  <a:srgbClr val="4A4A4A"/>
                </a:solidFill>
              </a:rPr>
              <a:t>.</a:t>
            </a:r>
            <a:endParaRPr lang="en-US" sz="8000" b="0" i="0" dirty="0">
              <a:solidFill>
                <a:srgbClr val="4A4A4A"/>
              </a:solidFill>
              <a:effectLst/>
            </a:endParaRPr>
          </a:p>
        </p:txBody>
      </p:sp>
      <p:sp>
        <p:nvSpPr>
          <p:cNvPr id="13" name="TextBox 12">
            <a:extLst>
              <a:ext uri="{FF2B5EF4-FFF2-40B4-BE49-F238E27FC236}">
                <a16:creationId xmlns:a16="http://schemas.microsoft.com/office/drawing/2014/main" id="{F4377554-8C30-4D52-A336-FB950BCFB908}"/>
              </a:ext>
            </a:extLst>
          </p:cNvPr>
          <p:cNvSpPr txBox="1"/>
          <p:nvPr/>
        </p:nvSpPr>
        <p:spPr>
          <a:xfrm>
            <a:off x="1267690" y="3066539"/>
            <a:ext cx="47578820" cy="1938992"/>
          </a:xfrm>
          <a:prstGeom prst="rect">
            <a:avLst/>
          </a:prstGeom>
          <a:noFill/>
        </p:spPr>
        <p:txBody>
          <a:bodyPr wrap="square" rtlCol="0">
            <a:spAutoFit/>
          </a:bodyPr>
          <a:lstStyle/>
          <a:p>
            <a:r>
              <a:rPr lang="en-US" sz="12000" b="1"/>
              <a:t>Help from the Office of Small and Local Business Development</a:t>
            </a:r>
          </a:p>
        </p:txBody>
      </p:sp>
      <p:sp>
        <p:nvSpPr>
          <p:cNvPr id="14" name="TextBox 13">
            <a:extLst>
              <a:ext uri="{FF2B5EF4-FFF2-40B4-BE49-F238E27FC236}">
                <a16:creationId xmlns:a16="http://schemas.microsoft.com/office/drawing/2014/main" id="{0A119482-2498-4ACA-801F-776AA65733F3}"/>
              </a:ext>
            </a:extLst>
          </p:cNvPr>
          <p:cNvSpPr txBox="1"/>
          <p:nvPr/>
        </p:nvSpPr>
        <p:spPr>
          <a:xfrm>
            <a:off x="2259214" y="16001401"/>
            <a:ext cx="11637758" cy="1200329"/>
          </a:xfrm>
          <a:prstGeom prst="rect">
            <a:avLst/>
          </a:prstGeom>
          <a:noFill/>
        </p:spPr>
        <p:txBody>
          <a:bodyPr wrap="square" rtlCol="0">
            <a:spAutoFit/>
          </a:bodyPr>
          <a:lstStyle/>
          <a:p>
            <a:pPr algn="ctr"/>
            <a:r>
              <a:rPr lang="en-US" sz="7200"/>
              <a:t>Kate Mereand </a:t>
            </a:r>
          </a:p>
        </p:txBody>
      </p:sp>
      <p:pic>
        <p:nvPicPr>
          <p:cNvPr id="2" name="Picture 1">
            <a:extLst>
              <a:ext uri="{FF2B5EF4-FFF2-40B4-BE49-F238E27FC236}">
                <a16:creationId xmlns:a16="http://schemas.microsoft.com/office/drawing/2014/main" id="{94462F20-B517-49CF-9554-71B66A728C80}"/>
              </a:ext>
            </a:extLst>
          </p:cNvPr>
          <p:cNvPicPr>
            <a:picLocks noChangeAspect="1"/>
          </p:cNvPicPr>
          <p:nvPr/>
        </p:nvPicPr>
        <p:blipFill rotWithShape="1">
          <a:blip r:embed="rId4"/>
          <a:srcRect l="5725" r="7212"/>
          <a:stretch/>
        </p:blipFill>
        <p:spPr>
          <a:xfrm>
            <a:off x="4314659" y="6781012"/>
            <a:ext cx="7526868" cy="8645237"/>
          </a:xfrm>
          <a:prstGeom prst="rect">
            <a:avLst/>
          </a:prstGeom>
        </p:spPr>
      </p:pic>
      <p:pic>
        <p:nvPicPr>
          <p:cNvPr id="5" name="Picture 4">
            <a:extLst>
              <a:ext uri="{FF2B5EF4-FFF2-40B4-BE49-F238E27FC236}">
                <a16:creationId xmlns:a16="http://schemas.microsoft.com/office/drawing/2014/main" id="{75A097AD-765B-408C-BF0B-63A9FC6B9DEE}"/>
              </a:ext>
            </a:extLst>
          </p:cNvPr>
          <p:cNvPicPr>
            <a:picLocks noChangeAspect="1"/>
          </p:cNvPicPr>
          <p:nvPr/>
        </p:nvPicPr>
        <p:blipFill>
          <a:blip r:embed="rId5"/>
          <a:stretch>
            <a:fillRect/>
          </a:stretch>
        </p:blipFill>
        <p:spPr>
          <a:xfrm>
            <a:off x="40238206" y="19516392"/>
            <a:ext cx="8608303" cy="4014235"/>
          </a:xfrm>
          <a:prstGeom prst="rect">
            <a:avLst/>
          </a:prstGeom>
        </p:spPr>
      </p:pic>
    </p:spTree>
    <p:extLst>
      <p:ext uri="{BB962C8B-B14F-4D97-AF65-F5344CB8AC3E}">
        <p14:creationId xmlns:p14="http://schemas.microsoft.com/office/powerpoint/2010/main" val="1267582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59A9C-2188-4361-B037-20E421660E65}"/>
              </a:ext>
            </a:extLst>
          </p:cNvPr>
          <p:cNvSpPr txBox="1"/>
          <p:nvPr/>
        </p:nvSpPr>
        <p:spPr>
          <a:xfrm rot="10800000" flipV="1">
            <a:off x="14709387" y="8542970"/>
            <a:ext cx="28830285" cy="5909310"/>
          </a:xfrm>
          <a:prstGeom prst="rect">
            <a:avLst/>
          </a:prstGeom>
          <a:noFill/>
        </p:spPr>
        <p:txBody>
          <a:bodyPr wrap="square" rtlCol="0">
            <a:spAutoFit/>
          </a:bodyPr>
          <a:lstStyle/>
          <a:p>
            <a:pPr marL="0" marR="0">
              <a:spcBef>
                <a:spcPts val="0"/>
              </a:spcBef>
              <a:spcAft>
                <a:spcPts val="1000"/>
              </a:spcAft>
            </a:pPr>
            <a:r>
              <a:rPr lang="en-US" sz="5400">
                <a:effectLst/>
                <a:ea typeface="Times New Roman" panose="02020603050405020304" pitchFamily="18" charset="0"/>
                <a:cs typeface="Times New Roman" panose="02020603050405020304" pitchFamily="18" charset="0"/>
              </a:rPr>
              <a:t>Jacqueline Noisette is the Manager of the District of Columbia’s Department of Consumer and Regulatory Affairs (DCRA) Small Business Resource Center (SBRC). The SBRC has assisted more than 10,000 business owners in obtaining a business license through the regulatory process. Under Mrs. Noisette’s leadership, the SBRC has conducted over 650 free business development workshops. She helped start </a:t>
            </a:r>
            <a:r>
              <a:rPr lang="en-US" sz="5400" i="1">
                <a:effectLst/>
                <a:ea typeface="Times New Roman" panose="02020603050405020304" pitchFamily="18" charset="0"/>
                <a:cs typeface="Times New Roman" panose="02020603050405020304" pitchFamily="18" charset="0"/>
              </a:rPr>
              <a:t>Build it in DC</a:t>
            </a:r>
            <a:r>
              <a:rPr lang="en-US" sz="5400">
                <a:effectLst/>
                <a:ea typeface="Times New Roman" panose="02020603050405020304" pitchFamily="18" charset="0"/>
                <a:cs typeface="Times New Roman" panose="02020603050405020304" pitchFamily="18" charset="0"/>
              </a:rPr>
              <a:t>,</a:t>
            </a:r>
            <a:r>
              <a:rPr lang="en-US" sz="5400" i="1">
                <a:effectLst/>
                <a:ea typeface="Times New Roman" panose="02020603050405020304" pitchFamily="18" charset="0"/>
                <a:cs typeface="Times New Roman" panose="02020603050405020304" pitchFamily="18" charset="0"/>
              </a:rPr>
              <a:t> </a:t>
            </a:r>
            <a:r>
              <a:rPr lang="en-US" sz="5400">
                <a:effectLst/>
                <a:ea typeface="Times New Roman" panose="02020603050405020304" pitchFamily="18" charset="0"/>
                <a:cs typeface="Times New Roman" panose="02020603050405020304" pitchFamily="18" charset="0"/>
              </a:rPr>
              <a:t>where over 2500 presenters and attendees participated in business development sessions designed to educate attendees of new processes, ask questions and network.</a:t>
            </a:r>
          </a:p>
        </p:txBody>
      </p:sp>
      <p:sp>
        <p:nvSpPr>
          <p:cNvPr id="13" name="TextBox 12">
            <a:extLst>
              <a:ext uri="{FF2B5EF4-FFF2-40B4-BE49-F238E27FC236}">
                <a16:creationId xmlns:a16="http://schemas.microsoft.com/office/drawing/2014/main" id="{F4377554-8C30-4D52-A336-FB950BCFB908}"/>
              </a:ext>
            </a:extLst>
          </p:cNvPr>
          <p:cNvSpPr txBox="1"/>
          <p:nvPr/>
        </p:nvSpPr>
        <p:spPr>
          <a:xfrm>
            <a:off x="1080655" y="4271295"/>
            <a:ext cx="48961963" cy="1569660"/>
          </a:xfrm>
          <a:prstGeom prst="rect">
            <a:avLst/>
          </a:prstGeom>
          <a:noFill/>
        </p:spPr>
        <p:txBody>
          <a:bodyPr wrap="square" rtlCol="0">
            <a:spAutoFit/>
          </a:bodyPr>
          <a:lstStyle/>
          <a:p>
            <a:r>
              <a:rPr lang="en-US" sz="9600" b="1"/>
              <a:t>Licensing Made Easy by the Department of Community and Regulatory Affairs</a:t>
            </a:r>
          </a:p>
        </p:txBody>
      </p:sp>
      <p:sp>
        <p:nvSpPr>
          <p:cNvPr id="14" name="TextBox 13">
            <a:extLst>
              <a:ext uri="{FF2B5EF4-FFF2-40B4-BE49-F238E27FC236}">
                <a16:creationId xmlns:a16="http://schemas.microsoft.com/office/drawing/2014/main" id="{0A119482-2498-4ACA-801F-776AA65733F3}"/>
              </a:ext>
            </a:extLst>
          </p:cNvPr>
          <p:cNvSpPr txBox="1"/>
          <p:nvPr/>
        </p:nvSpPr>
        <p:spPr>
          <a:xfrm>
            <a:off x="2572866" y="16483796"/>
            <a:ext cx="11637758" cy="1200329"/>
          </a:xfrm>
          <a:prstGeom prst="rect">
            <a:avLst/>
          </a:prstGeom>
          <a:noFill/>
        </p:spPr>
        <p:txBody>
          <a:bodyPr wrap="square" rtlCol="0">
            <a:spAutoFit/>
          </a:bodyPr>
          <a:lstStyle/>
          <a:p>
            <a:pPr algn="ctr"/>
            <a:r>
              <a:rPr lang="en-US" sz="7200"/>
              <a:t>Jacqueline Noisette</a:t>
            </a:r>
          </a:p>
        </p:txBody>
      </p:sp>
      <p:pic>
        <p:nvPicPr>
          <p:cNvPr id="8" name="Picture 7" descr="Jacqueline Noisette.jpeg">
            <a:extLst>
              <a:ext uri="{FF2B5EF4-FFF2-40B4-BE49-F238E27FC236}">
                <a16:creationId xmlns:a16="http://schemas.microsoft.com/office/drawing/2014/main" id="{577F8F7A-E199-4EB2-9B85-AA49FA8B425A}"/>
              </a:ext>
            </a:extLst>
          </p:cNvPr>
          <p:cNvPicPr>
            <a:picLocks noChangeAspect="1"/>
          </p:cNvPicPr>
          <p:nvPr/>
        </p:nvPicPr>
        <p:blipFill rotWithShape="1">
          <a:blip r:embed="rId3"/>
          <a:srcRect t="10860" r="368" b="30762"/>
          <a:stretch/>
        </p:blipFill>
        <p:spPr>
          <a:xfrm>
            <a:off x="3926767" y="7209532"/>
            <a:ext cx="8968151" cy="8544904"/>
          </a:xfrm>
          <a:prstGeom prst="rect">
            <a:avLst/>
          </a:prstGeom>
        </p:spPr>
      </p:pic>
      <p:pic>
        <p:nvPicPr>
          <p:cNvPr id="11" name="Picture 10">
            <a:extLst>
              <a:ext uri="{FF2B5EF4-FFF2-40B4-BE49-F238E27FC236}">
                <a16:creationId xmlns:a16="http://schemas.microsoft.com/office/drawing/2014/main" id="{F4FE8101-74B9-4633-A42D-3ABCD87BD6C5}"/>
              </a:ext>
            </a:extLst>
          </p:cNvPr>
          <p:cNvPicPr>
            <a:picLocks noChangeAspect="1"/>
          </p:cNvPicPr>
          <p:nvPr/>
        </p:nvPicPr>
        <p:blipFill>
          <a:blip r:embed="rId4"/>
          <a:stretch>
            <a:fillRect/>
          </a:stretch>
        </p:blipFill>
        <p:spPr>
          <a:xfrm>
            <a:off x="41671598" y="21203834"/>
            <a:ext cx="7524276" cy="2584516"/>
          </a:xfrm>
          <a:prstGeom prst="rect">
            <a:avLst/>
          </a:prstGeom>
        </p:spPr>
      </p:pic>
    </p:spTree>
    <p:extLst>
      <p:ext uri="{BB962C8B-B14F-4D97-AF65-F5344CB8AC3E}">
        <p14:creationId xmlns:p14="http://schemas.microsoft.com/office/powerpoint/2010/main" val="983917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BE0906E259DE458D67B2683E64599D" ma:contentTypeVersion="12" ma:contentTypeDescription="Create a new document." ma:contentTypeScope="" ma:versionID="27857f5aae48860bb8bed2f2dcd0ed93">
  <xsd:schema xmlns:xsd="http://www.w3.org/2001/XMLSchema" xmlns:xs="http://www.w3.org/2001/XMLSchema" xmlns:p="http://schemas.microsoft.com/office/2006/metadata/properties" xmlns:ns3="760c7504-c841-4cd8-8782-915873609f71" xmlns:ns4="b1cacf93-836b-4480-9373-197c348765ca" targetNamespace="http://schemas.microsoft.com/office/2006/metadata/properties" ma:root="true" ma:fieldsID="3abd470f14fa538a908aa93c576ece52" ns3:_="" ns4:_="">
    <xsd:import namespace="760c7504-c841-4cd8-8782-915873609f71"/>
    <xsd:import namespace="b1cacf93-836b-4480-9373-197c348765c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c7504-c841-4cd8-8782-915873609f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acf93-836b-4480-9373-197c348765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7E947C-01DA-4EC7-8241-33393A7D80A9}">
  <ds:schemaRefs>
    <ds:schemaRef ds:uri="http://schemas.microsoft.com/sharepoint/v3/contenttype/forms"/>
  </ds:schemaRefs>
</ds:datastoreItem>
</file>

<file path=customXml/itemProps2.xml><?xml version="1.0" encoding="utf-8"?>
<ds:datastoreItem xmlns:ds="http://schemas.openxmlformats.org/officeDocument/2006/customXml" ds:itemID="{9E64D137-B9B9-4526-9D0A-EFABA924F302}">
  <ds:schemaRefs>
    <ds:schemaRef ds:uri="760c7504-c841-4cd8-8782-915873609f71"/>
    <ds:schemaRef ds:uri="b1cacf93-836b-4480-9373-197c348765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F80B19-26C3-48F3-82D6-B62F8C85B3D1}">
  <ds:schemaRefs>
    <ds:schemaRef ds:uri="http://purl.org/dc/terms/"/>
    <ds:schemaRef ds:uri="http://purl.org/dc/elements/1.1/"/>
    <ds:schemaRef ds:uri="http://www.w3.org/XML/1998/namespace"/>
    <ds:schemaRef ds:uri="760c7504-c841-4cd8-8782-915873609f71"/>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b1cacf93-836b-4480-9373-197c348765ca"/>
  </ds:schemaRefs>
</ds:datastoreItem>
</file>

<file path=docProps/app.xml><?xml version="1.0" encoding="utf-8"?>
<Properties xmlns="http://schemas.openxmlformats.org/officeDocument/2006/extended-properties" xmlns:vt="http://schemas.openxmlformats.org/officeDocument/2006/docPropsVTypes">
  <TotalTime>24839</TotalTime>
  <Words>1259</Words>
  <Application>Microsoft Office PowerPoint</Application>
  <PresentationFormat>Custom</PresentationFormat>
  <Paragraphs>106</Paragraphs>
  <Slides>13</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PowerPoint Presentation</vt:lpstr>
      <vt:lpstr>Age-Friendly Projects with Potential to Make Big a Difference by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Kohn, Gail (EOM)</cp:lastModifiedBy>
  <cp:revision>7</cp:revision>
  <dcterms:created xsi:type="dcterms:W3CDTF">2022-04-13T19:27:25Z</dcterms:created>
  <dcterms:modified xsi:type="dcterms:W3CDTF">2022-08-27T15:45:21Z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0x010100A9BE0906E259DE458D67B2683E64599D</vt:lpwstr>
  </property>
</Properties>
</file>